
<file path=[Content_Types].xml><?xml version="1.0" encoding="utf-8"?>
<Types xmlns="http://schemas.openxmlformats.org/package/2006/content-types">
  <Default Extension="png" ContentType="image/png"/>
  <Default Extension="jpeg" ContentType="image/jpeg"/>
  <Default Extension="emf" ContentType="image/x-emf"/>
  <Default Extension="MOV" ContentType="video/unknown"/>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5">
  <p:sldMasterIdLst>
    <p:sldMasterId id="2147483660" r:id="rId1"/>
  </p:sldMasterIdLst>
  <p:notesMasterIdLst>
    <p:notesMasterId r:id="rId33"/>
  </p:notesMasterIdLst>
  <p:sldIdLst>
    <p:sldId id="256" r:id="rId2"/>
    <p:sldId id="257" r:id="rId3"/>
    <p:sldId id="274" r:id="rId4"/>
    <p:sldId id="275" r:id="rId5"/>
    <p:sldId id="276" r:id="rId6"/>
    <p:sldId id="285" r:id="rId7"/>
    <p:sldId id="272" r:id="rId8"/>
    <p:sldId id="259" r:id="rId9"/>
    <p:sldId id="262" r:id="rId10"/>
    <p:sldId id="263" r:id="rId11"/>
    <p:sldId id="260" r:id="rId12"/>
    <p:sldId id="261" r:id="rId13"/>
    <p:sldId id="280" r:id="rId14"/>
    <p:sldId id="264" r:id="rId15"/>
    <p:sldId id="265" r:id="rId16"/>
    <p:sldId id="273" r:id="rId17"/>
    <p:sldId id="266" r:id="rId18"/>
    <p:sldId id="267" r:id="rId19"/>
    <p:sldId id="271" r:id="rId20"/>
    <p:sldId id="269" r:id="rId21"/>
    <p:sldId id="286" r:id="rId22"/>
    <p:sldId id="268" r:id="rId23"/>
    <p:sldId id="284" r:id="rId24"/>
    <p:sldId id="278" r:id="rId25"/>
    <p:sldId id="289" r:id="rId26"/>
    <p:sldId id="282" r:id="rId27"/>
    <p:sldId id="287" r:id="rId28"/>
    <p:sldId id="283" r:id="rId29"/>
    <p:sldId id="279" r:id="rId30"/>
    <p:sldId id="277" r:id="rId31"/>
    <p:sldId id="288"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5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63" autoAdjust="0"/>
  </p:normalViewPr>
  <p:slideViewPr>
    <p:cSldViewPr>
      <p:cViewPr varScale="1">
        <p:scale>
          <a:sx n="89" d="100"/>
          <a:sy n="89" d="100"/>
        </p:scale>
        <p:origin x="-227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ACBED4-11EE-4EF2-8524-B32B3C11AD0C}" type="datetimeFigureOut">
              <a:rPr lang="en-US" smtClean="0"/>
              <a:t>4/1/2016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2A62EB-AF6B-4491-8E44-F231F8133CC8}" type="slidenum">
              <a:rPr lang="en-US" smtClean="0"/>
              <a:t>‹#›</a:t>
            </a:fld>
            <a:endParaRPr lang="en-US"/>
          </a:p>
        </p:txBody>
      </p:sp>
    </p:spTree>
    <p:extLst>
      <p:ext uri="{BB962C8B-B14F-4D97-AF65-F5344CB8AC3E}">
        <p14:creationId xmlns:p14="http://schemas.microsoft.com/office/powerpoint/2010/main" val="3431572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_ENREF_16"/><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_ENREF_16"/></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Networks of multi-agent systems</a:t>
            </a:r>
            <a:r>
              <a:rPr lang="en-US" baseline="0" dirty="0"/>
              <a:t> are expected to communicate to perform specific tasks or make decisions. </a:t>
            </a:r>
            <a:r>
              <a:rPr lang="en-US" sz="1200" kern="1200" dirty="0">
                <a:solidFill>
                  <a:schemeClr val="tx1"/>
                </a:solidFill>
                <a:effectLst/>
                <a:latin typeface="+mn-lt"/>
                <a:ea typeface="+mn-ea"/>
                <a:cs typeface="+mn-cs"/>
              </a:rPr>
              <a:t>Unlike a single agent, MAS can perform multiple complex tasks in less time and encountering less setbacks or task failures. MAS can improve security, search and rescues, environmental monitoring, and much more. </a:t>
            </a:r>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3</a:t>
            </a:fld>
            <a:endParaRPr lang="en-US"/>
          </a:p>
        </p:txBody>
      </p:sp>
    </p:spTree>
    <p:extLst>
      <p:ext uri="{BB962C8B-B14F-4D97-AF65-F5344CB8AC3E}">
        <p14:creationId xmlns:p14="http://schemas.microsoft.com/office/powerpoint/2010/main" val="3834798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16</a:t>
            </a:fld>
            <a:endParaRPr lang="en-US"/>
          </a:p>
        </p:txBody>
      </p:sp>
    </p:spTree>
    <p:extLst>
      <p:ext uri="{BB962C8B-B14F-4D97-AF65-F5344CB8AC3E}">
        <p14:creationId xmlns:p14="http://schemas.microsoft.com/office/powerpoint/2010/main" val="3484873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system A is the most stable followed by system D. Systems B and C are the least stable with a critical point of .3 seconds, while systems A and D have a critical point at .7 and .5 seconds respectively. </a:t>
            </a:r>
          </a:p>
          <a:p>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17</a:t>
            </a:fld>
            <a:endParaRPr lang="en-US"/>
          </a:p>
        </p:txBody>
      </p:sp>
    </p:spTree>
    <p:extLst>
      <p:ext uri="{BB962C8B-B14F-4D97-AF65-F5344CB8AC3E}">
        <p14:creationId xmlns:p14="http://schemas.microsoft.com/office/powerpoint/2010/main" val="385086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Performing a sensitivity analysis allows us to see how sensitive the system</a:t>
            </a:r>
            <a:r>
              <a:rPr lang="en-US" baseline="0" dirty="0"/>
              <a:t> is to changes in information flow with respect to time delay. </a:t>
            </a:r>
          </a:p>
          <a:p>
            <a:r>
              <a:rPr lang="en-US" dirty="0"/>
              <a:t>Negative eigenvalues</a:t>
            </a:r>
            <a:r>
              <a:rPr lang="en-US" baseline="0" dirty="0"/>
              <a:t> means small change left shift and stable</a:t>
            </a:r>
          </a:p>
          <a:p>
            <a:r>
              <a:rPr lang="en-US" baseline="0" dirty="0"/>
              <a:t>Positive is small change right shift and unstable</a:t>
            </a:r>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18</a:t>
            </a:fld>
            <a:endParaRPr lang="en-US"/>
          </a:p>
        </p:txBody>
      </p:sp>
    </p:spTree>
    <p:extLst>
      <p:ext uri="{BB962C8B-B14F-4D97-AF65-F5344CB8AC3E}">
        <p14:creationId xmlns:p14="http://schemas.microsoft.com/office/powerpoint/2010/main" val="2248088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20</a:t>
            </a:fld>
            <a:endParaRPr lang="en-US"/>
          </a:p>
        </p:txBody>
      </p:sp>
    </p:spTree>
    <p:extLst>
      <p:ext uri="{BB962C8B-B14F-4D97-AF65-F5344CB8AC3E}">
        <p14:creationId xmlns:p14="http://schemas.microsoft.com/office/powerpoint/2010/main" val="171444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Computers communicate with</a:t>
            </a:r>
            <a:r>
              <a:rPr lang="en-US" baseline="0" dirty="0"/>
              <a:t> either a </a:t>
            </a:r>
            <a:r>
              <a:rPr lang="en-US" baseline="0" dirty="0" err="1"/>
              <a:t>tcp</a:t>
            </a:r>
            <a:r>
              <a:rPr lang="en-US" baseline="0" dirty="0"/>
              <a:t> or </a:t>
            </a:r>
            <a:r>
              <a:rPr lang="en-US" baseline="0" dirty="0" err="1"/>
              <a:t>udp</a:t>
            </a:r>
            <a:r>
              <a:rPr lang="en-US" baseline="0" dirty="0"/>
              <a:t>. A </a:t>
            </a:r>
            <a:r>
              <a:rPr lang="en-US" baseline="0" dirty="0" err="1"/>
              <a:t>transmision</a:t>
            </a:r>
            <a:r>
              <a:rPr lang="en-US" baseline="0" dirty="0"/>
              <a:t> control protocol or user datagram protocol.</a:t>
            </a:r>
          </a:p>
          <a:p>
            <a:r>
              <a:rPr lang="en-US" baseline="0" dirty="0"/>
              <a:t>A </a:t>
            </a:r>
            <a:r>
              <a:rPr lang="en-US" baseline="0" dirty="0" err="1"/>
              <a:t>tcp</a:t>
            </a:r>
            <a:r>
              <a:rPr lang="en-US" baseline="0" dirty="0"/>
              <a:t> requires a connection meaning when comp 1 </a:t>
            </a:r>
            <a:r>
              <a:rPr lang="en-US" baseline="0" dirty="0" err="1"/>
              <a:t>trsnmits</a:t>
            </a:r>
            <a:r>
              <a:rPr lang="en-US" baseline="0" dirty="0"/>
              <a:t> </a:t>
            </a:r>
            <a:r>
              <a:rPr lang="en-US" baseline="0" dirty="0" err="1"/>
              <a:t>inforamtion</a:t>
            </a:r>
            <a:r>
              <a:rPr lang="en-US" baseline="0" dirty="0"/>
              <a:t> to computer 2, 1 must also </a:t>
            </a:r>
            <a:r>
              <a:rPr lang="en-US" baseline="0" dirty="0" err="1"/>
              <a:t>reiceive</a:t>
            </a:r>
            <a:r>
              <a:rPr lang="en-US" baseline="0" dirty="0"/>
              <a:t> conformation of the delivery</a:t>
            </a:r>
          </a:p>
          <a:p>
            <a:r>
              <a:rPr lang="en-US" baseline="0" dirty="0" err="1"/>
              <a:t>Udp</a:t>
            </a:r>
            <a:r>
              <a:rPr lang="en-US" baseline="0" dirty="0"/>
              <a:t> will send information no matter without care to whether computer 2 is receiving the information.</a:t>
            </a:r>
          </a:p>
          <a:p>
            <a:r>
              <a:rPr lang="en-US" baseline="0" dirty="0" err="1"/>
              <a:t>Tcp</a:t>
            </a:r>
            <a:r>
              <a:rPr lang="en-US" baseline="0" dirty="0"/>
              <a:t> is much slower – because of low control which consists of error checking</a:t>
            </a:r>
          </a:p>
          <a:p>
            <a:r>
              <a:rPr lang="en-US" baseline="0" dirty="0" err="1"/>
              <a:t>Tcp</a:t>
            </a:r>
            <a:r>
              <a:rPr lang="en-US" baseline="0" dirty="0"/>
              <a:t> ensures that the order in </a:t>
            </a:r>
            <a:r>
              <a:rPr lang="en-US" baseline="0" dirty="0" err="1"/>
              <a:t>whichthe</a:t>
            </a:r>
            <a:r>
              <a:rPr lang="en-US" baseline="0" dirty="0"/>
              <a:t> packets are sent is the same order it is being received. If a packet is not </a:t>
            </a:r>
            <a:r>
              <a:rPr lang="en-US" baseline="0" dirty="0" err="1"/>
              <a:t>delievered</a:t>
            </a:r>
            <a:r>
              <a:rPr lang="en-US" baseline="0" dirty="0"/>
              <a:t>, the information is resent. </a:t>
            </a:r>
          </a:p>
          <a:p>
            <a:r>
              <a:rPr lang="en-US" baseline="0" dirty="0" err="1"/>
              <a:t>Udp</a:t>
            </a:r>
            <a:r>
              <a:rPr lang="en-US" baseline="0" dirty="0"/>
              <a:t> skip the error checking and ignores loss packets allowing for consistent and faster communication</a:t>
            </a:r>
          </a:p>
          <a:p>
            <a:r>
              <a:rPr lang="en-US" baseline="0" dirty="0" err="1"/>
              <a:t>Tcp</a:t>
            </a:r>
            <a:r>
              <a:rPr lang="en-US" baseline="0" dirty="0"/>
              <a:t> is mostly used for emails and webpages where a missing data packet can ruin the </a:t>
            </a:r>
            <a:r>
              <a:rPr lang="en-US" baseline="0" dirty="0" err="1"/>
              <a:t>delievery</a:t>
            </a:r>
            <a:r>
              <a:rPr lang="en-US" baseline="0" dirty="0"/>
              <a:t> or display </a:t>
            </a:r>
          </a:p>
          <a:p>
            <a:r>
              <a:rPr lang="en-US" baseline="0" dirty="0" err="1"/>
              <a:t>Udp</a:t>
            </a:r>
            <a:r>
              <a:rPr lang="en-US" baseline="0" dirty="0"/>
              <a:t> is used for </a:t>
            </a:r>
            <a:r>
              <a:rPr lang="en-US" baseline="0" dirty="0" err="1"/>
              <a:t>realt</a:t>
            </a:r>
            <a:r>
              <a:rPr lang="en-US" baseline="0" dirty="0"/>
              <a:t> time apps such as games or videos, where missing data only results in delayed image equal to tape skipping </a:t>
            </a:r>
          </a:p>
          <a:p>
            <a:r>
              <a:rPr lang="en-US" baseline="0" dirty="0" err="1"/>
              <a:t>Udp</a:t>
            </a:r>
            <a:r>
              <a:rPr lang="en-US" baseline="0" dirty="0"/>
              <a:t> was used because fast and consistent information flow is required and a missing data packet will not disable the systems overall performance or terminate the communication. Also a handshake is not possible since the systems are not started simultaneously</a:t>
            </a:r>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21</a:t>
            </a:fld>
            <a:endParaRPr lang="en-US"/>
          </a:p>
        </p:txBody>
      </p:sp>
    </p:spTree>
    <p:extLst>
      <p:ext uri="{BB962C8B-B14F-4D97-AF65-F5344CB8AC3E}">
        <p14:creationId xmlns:p14="http://schemas.microsoft.com/office/powerpoint/2010/main" val="3036429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ZOH holds</a:t>
            </a:r>
            <a:r>
              <a:rPr lang="en-US" baseline="0" dirty="0"/>
              <a:t> sample value for sample interval reconstructing the signal from digital to analog, converting from discrete to continuous time signal</a:t>
            </a:r>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22</a:t>
            </a:fld>
            <a:endParaRPr lang="en-US"/>
          </a:p>
        </p:txBody>
      </p:sp>
    </p:spTree>
    <p:extLst>
      <p:ext uri="{BB962C8B-B14F-4D97-AF65-F5344CB8AC3E}">
        <p14:creationId xmlns:p14="http://schemas.microsoft.com/office/powerpoint/2010/main" val="140785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convergence speed</a:t>
            </a:r>
            <a:r>
              <a:rPr lang="en-US" baseline="0" dirty="0"/>
              <a:t> can be determined by the time constant which is the inverse of the eigenvalue. The smaller(more left) the eigenvalue, the faster </a:t>
            </a:r>
            <a:r>
              <a:rPr lang="en-US" baseline="0"/>
              <a:t>the response </a:t>
            </a:r>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28</a:t>
            </a:fld>
            <a:endParaRPr lang="en-US"/>
          </a:p>
        </p:txBody>
      </p:sp>
    </p:spTree>
    <p:extLst>
      <p:ext uri="{BB962C8B-B14F-4D97-AF65-F5344CB8AC3E}">
        <p14:creationId xmlns:p14="http://schemas.microsoft.com/office/powerpoint/2010/main" val="1558945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consensus problem consists of making the individual agents within a network come to an agreement on a decision/task. The difficulty of the consensus problem lies within the uncertainties presented by the environment and each individual agent’s capabilities. Networked systems are prone to failures due to uncertainties such as disturbances, nonlinearity, information/signal loss, delay, etc. This research focuses on the consensus problem and developing a new and more efficient way to ensure these systems are coming to an agreement in the presence of delay. </a:t>
            </a:r>
          </a:p>
          <a:p>
            <a:r>
              <a:rPr lang="en-US" baseline="0" dirty="0"/>
              <a:t>The strength of communication between these systems are important especially since they will be communicating wirelessly. Wireless communication is not reliable due to the possibility of signal fading, interference, attenuation, intermittent connectivity , link breakage, etc. All of these can lead to delayed communication between agents. Delay in communication is expected but with how long cannot be predicted. These effects can cause instability and unpredictable behavior</a:t>
            </a:r>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4</a:t>
            </a:fld>
            <a:endParaRPr lang="en-US"/>
          </a:p>
        </p:txBody>
      </p:sp>
    </p:spTree>
    <p:extLst>
      <p:ext uri="{BB962C8B-B14F-4D97-AF65-F5344CB8AC3E}">
        <p14:creationId xmlns:p14="http://schemas.microsoft.com/office/powerpoint/2010/main" val="1691487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Formation control usually consist of a leader and one or more followers. These followers highly depend on the leader to achieve its goal </a:t>
            </a:r>
          </a:p>
          <a:p>
            <a:r>
              <a:rPr lang="en-US" sz="1200" b="0" i="0" u="none" strike="noStrike" kern="1200" baseline="0" dirty="0">
                <a:solidFill>
                  <a:schemeClr val="tx1"/>
                </a:solidFill>
                <a:latin typeface="+mn-lt"/>
                <a:ea typeface="+mn-ea"/>
                <a:cs typeface="+mn-cs"/>
              </a:rPr>
              <a:t>Attitude alignment is mainly applied in satellite formation where the satellites are expected to form a cluster close enough to accurately control attitude and separation</a:t>
            </a:r>
          </a:p>
          <a:p>
            <a:r>
              <a:rPr lang="en-US" sz="1200" b="0" i="0" u="none" strike="noStrike" kern="1200" baseline="0" dirty="0">
                <a:solidFill>
                  <a:schemeClr val="tx1"/>
                </a:solidFill>
                <a:latin typeface="+mn-lt"/>
                <a:ea typeface="+mn-ea"/>
                <a:cs typeface="+mn-cs"/>
              </a:rPr>
              <a:t>Rendezvous consists of multiple agents moving with respect to </a:t>
            </a:r>
            <a:r>
              <a:rPr lang="en-US" sz="1200" b="0" i="0" u="none" strike="noStrike" kern="1200" baseline="0" dirty="0" err="1">
                <a:solidFill>
                  <a:schemeClr val="tx1"/>
                </a:solidFill>
                <a:latin typeface="+mn-lt"/>
                <a:ea typeface="+mn-ea"/>
                <a:cs typeface="+mn-cs"/>
              </a:rPr>
              <a:t>anothers</a:t>
            </a:r>
            <a:r>
              <a:rPr lang="en-US" sz="1200" b="0" i="0" u="none" strike="noStrike" kern="1200" baseline="0" dirty="0">
                <a:solidFill>
                  <a:schemeClr val="tx1"/>
                </a:solidFill>
                <a:latin typeface="+mn-lt"/>
                <a:ea typeface="+mn-ea"/>
                <a:cs typeface="+mn-cs"/>
              </a:rPr>
              <a:t> location without communication but through sensors</a:t>
            </a:r>
          </a:p>
          <a:p>
            <a:r>
              <a:rPr lang="en-US" sz="1200" b="0" i="0" u="none" strike="noStrike" kern="1200" baseline="0" dirty="0">
                <a:solidFill>
                  <a:schemeClr val="tx1"/>
                </a:solidFill>
                <a:latin typeface="+mn-lt"/>
                <a:ea typeface="+mn-ea"/>
                <a:cs typeface="+mn-cs"/>
              </a:rPr>
              <a:t>Flocking </a:t>
            </a:r>
            <a:r>
              <a:rPr lang="en-US" sz="1200" b="0" i="0" u="none" strike="noStrike" kern="1200" baseline="0" dirty="0" err="1">
                <a:solidFill>
                  <a:schemeClr val="tx1"/>
                </a:solidFill>
                <a:latin typeface="+mn-lt"/>
                <a:ea typeface="+mn-ea"/>
                <a:cs typeface="+mn-cs"/>
              </a:rPr>
              <a:t>conisist</a:t>
            </a:r>
            <a:r>
              <a:rPr lang="en-US" sz="1200" b="0" i="0" u="none" strike="noStrike" kern="1200" baseline="0" dirty="0">
                <a:solidFill>
                  <a:schemeClr val="tx1"/>
                </a:solidFill>
                <a:latin typeface="+mn-lt"/>
                <a:ea typeface="+mn-ea"/>
                <a:cs typeface="+mn-cs"/>
              </a:rPr>
              <a:t> of multiple aerial robots performing a task and formation mimics the behavior of migrating birds or a school of fish</a:t>
            </a:r>
          </a:p>
          <a:p>
            <a:r>
              <a:rPr lang="en-US" sz="1200" b="0" i="0" u="none" strike="noStrike" kern="1200" baseline="0" dirty="0">
                <a:solidFill>
                  <a:schemeClr val="tx1"/>
                </a:solidFill>
                <a:latin typeface="+mn-lt"/>
                <a:ea typeface="+mn-ea"/>
                <a:cs typeface="+mn-cs"/>
              </a:rPr>
              <a:t>All of these applications requires multiple agents to coordinate and come to an agreement</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follower architectures</a:t>
            </a:r>
          </a:p>
          <a:p>
            <a:r>
              <a:rPr lang="en-US" sz="1200" b="0" i="0" u="none" strike="noStrike" kern="1200" baseline="0" dirty="0">
                <a:solidFill>
                  <a:schemeClr val="tx1"/>
                </a:solidFill>
                <a:latin typeface="+mn-lt"/>
                <a:ea typeface="+mn-ea"/>
                <a:cs typeface="+mn-cs"/>
              </a:rPr>
              <a:t>are known to have poor disturbance rejection properties (see,</a:t>
            </a:r>
          </a:p>
          <a:p>
            <a:r>
              <a:rPr lang="en-US" sz="1200" b="0" i="0" u="none" strike="noStrike" kern="1200" baseline="0" dirty="0">
                <a:solidFill>
                  <a:schemeClr val="tx1"/>
                </a:solidFill>
                <a:latin typeface="+mn-lt"/>
                <a:ea typeface="+mn-ea"/>
                <a:cs typeface="+mn-cs"/>
              </a:rPr>
              <a:t>e.g., [11]). Additionally, a leader–follower architecture depends</a:t>
            </a:r>
          </a:p>
          <a:p>
            <a:r>
              <a:rPr lang="en-US" sz="1200" b="0" i="0" u="none" strike="noStrike" kern="1200" baseline="0" dirty="0">
                <a:solidFill>
                  <a:schemeClr val="tx1"/>
                </a:solidFill>
                <a:latin typeface="+mn-lt"/>
                <a:ea typeface="+mn-ea"/>
                <a:cs typeface="+mn-cs"/>
              </a:rPr>
              <a:t>heavily on the leader for achieving its goal, and over-reliance</a:t>
            </a:r>
          </a:p>
          <a:p>
            <a:r>
              <a:rPr lang="en-US" sz="1200" b="0" i="0" u="none" strike="noStrike" kern="1200" baseline="0" dirty="0">
                <a:solidFill>
                  <a:schemeClr val="tx1"/>
                </a:solidFill>
                <a:latin typeface="+mn-lt"/>
                <a:ea typeface="+mn-ea"/>
                <a:cs typeface="+mn-cs"/>
              </a:rPr>
              <a:t>on a single vehicle in the formation may be undesirable,</a:t>
            </a:r>
          </a:p>
          <a:p>
            <a:r>
              <a:rPr lang="en-US" sz="1200" b="0" i="0" u="none" strike="noStrike" kern="1200" baseline="0" dirty="0">
                <a:solidFill>
                  <a:schemeClr val="tx1"/>
                </a:solidFill>
                <a:latin typeface="+mn-lt"/>
                <a:ea typeface="+mn-ea"/>
                <a:cs typeface="+mn-cs"/>
              </a:rPr>
              <a:t>especially in adversarial environments. The second approach</a:t>
            </a:r>
          </a:p>
          <a:p>
            <a:r>
              <a:rPr lang="en-US" sz="1200" b="0" i="0" u="none" strike="noStrike" kern="1200" baseline="0" dirty="0">
                <a:solidFill>
                  <a:schemeClr val="tx1"/>
                </a:solidFill>
                <a:latin typeface="+mn-lt"/>
                <a:ea typeface="+mn-ea"/>
                <a:cs typeface="+mn-cs"/>
              </a:rPr>
              <a:t>is the “virtual leader” approach [12], [6], in which vehicles in</a:t>
            </a:r>
          </a:p>
          <a:p>
            <a:r>
              <a:rPr lang="en-US" sz="1200" b="0" i="0" u="none" strike="noStrike" kern="1200" baseline="0" dirty="0">
                <a:solidFill>
                  <a:schemeClr val="tx1"/>
                </a:solidFill>
                <a:latin typeface="+mn-lt"/>
                <a:ea typeface="+mn-ea"/>
                <a:cs typeface="+mn-cs"/>
              </a:rPr>
              <a:t>the formation jointly synthesize a single, possibly fictitious,</a:t>
            </a:r>
          </a:p>
          <a:p>
            <a:r>
              <a:rPr lang="en-US" sz="1200" b="0" i="0" u="none" strike="noStrike" kern="1200" baseline="0" dirty="0">
                <a:solidFill>
                  <a:schemeClr val="tx1"/>
                </a:solidFill>
                <a:latin typeface="+mn-lt"/>
                <a:ea typeface="+mn-ea"/>
                <a:cs typeface="+mn-cs"/>
              </a:rPr>
              <a:t>leader vehicle whose trajectory acts as a leader for the group.</a:t>
            </a:r>
          </a:p>
          <a:p>
            <a:r>
              <a:rPr lang="en-US" sz="1200" b="0" i="0" u="none" strike="noStrike" kern="1200" baseline="0" dirty="0">
                <a:solidFill>
                  <a:schemeClr val="tx1"/>
                </a:solidFill>
                <a:latin typeface="+mn-lt"/>
                <a:ea typeface="+mn-ea"/>
                <a:cs typeface="+mn-cs"/>
              </a:rPr>
              <a:t>This approach avoids the problems with disturbance rejection</a:t>
            </a:r>
          </a:p>
          <a:p>
            <a:r>
              <a:rPr lang="en-US" sz="1200" b="0" i="0" u="none" strike="noStrike" kern="1200" baseline="0" dirty="0">
                <a:solidFill>
                  <a:schemeClr val="tx1"/>
                </a:solidFill>
                <a:latin typeface="+mn-lt"/>
                <a:ea typeface="+mn-ea"/>
                <a:cs typeface="+mn-cs"/>
              </a:rPr>
              <a:t>inherent in the leader–follower approach, but at the expense</a:t>
            </a:r>
          </a:p>
          <a:p>
            <a:r>
              <a:rPr lang="en-US" sz="1200" b="0" i="0" u="none" strike="noStrike" kern="1200" baseline="0" dirty="0">
                <a:solidFill>
                  <a:schemeClr val="tx1"/>
                </a:solidFill>
                <a:latin typeface="+mn-lt"/>
                <a:ea typeface="+mn-ea"/>
                <a:cs typeface="+mn-cs"/>
              </a:rPr>
              <a:t>of high communication and computation capabilities needed 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synthesize the virtual leader and communicate its position in</a:t>
            </a:r>
          </a:p>
          <a:p>
            <a:r>
              <a:rPr lang="en-US" sz="1200" b="0" i="0" u="none" strike="noStrike" kern="1200" baseline="0" dirty="0">
                <a:solidFill>
                  <a:schemeClr val="tx1"/>
                </a:solidFill>
                <a:latin typeface="+mn-lt"/>
                <a:ea typeface="+mn-ea"/>
                <a:cs typeface="+mn-cs"/>
              </a:rPr>
              <a:t>time to support real-time control of other vehicles.</a:t>
            </a:r>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5</a:t>
            </a:fld>
            <a:endParaRPr lang="en-US"/>
          </a:p>
        </p:txBody>
      </p:sp>
    </p:spTree>
    <p:extLst>
      <p:ext uri="{BB962C8B-B14F-4D97-AF65-F5344CB8AC3E}">
        <p14:creationId xmlns:p14="http://schemas.microsoft.com/office/powerpoint/2010/main" val="2987595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Upper</a:t>
            </a:r>
            <a:r>
              <a:rPr lang="en-US" baseline="0" dirty="0"/>
              <a:t> and lower bound for delay </a:t>
            </a:r>
          </a:p>
          <a:p>
            <a:pPr lvl="1"/>
            <a:r>
              <a:rPr lang="en-US" dirty="0" err="1"/>
              <a:t>Lyapunov-Krasovskii</a:t>
            </a:r>
            <a:endParaRPr lang="en-US" dirty="0"/>
          </a:p>
          <a:p>
            <a:pPr lvl="1"/>
            <a:r>
              <a:rPr lang="en-US" dirty="0" err="1"/>
              <a:t>Lyapunov-Razumikhin</a:t>
            </a:r>
            <a:endParaRPr lang="en-US" dirty="0"/>
          </a:p>
          <a:p>
            <a:r>
              <a:rPr lang="en-US" dirty="0"/>
              <a:t>BA- stability boundaries</a:t>
            </a:r>
          </a:p>
          <a:p>
            <a:r>
              <a:rPr lang="en-US" dirty="0"/>
              <a:t>SP-turns</a:t>
            </a:r>
            <a:r>
              <a:rPr lang="en-US" baseline="0" dirty="0"/>
              <a:t> DE’s to delay free equations- eliminates the ability to directly analyze the delay</a:t>
            </a:r>
          </a:p>
          <a:p>
            <a:r>
              <a:rPr lang="en-US" baseline="0" dirty="0" err="1"/>
              <a:t>Pade</a:t>
            </a:r>
            <a:r>
              <a:rPr lang="en-US" baseline="0" dirty="0"/>
              <a:t>-shortens repeating fraction for better approximation of char </a:t>
            </a:r>
            <a:r>
              <a:rPr lang="en-US" baseline="0" dirty="0" err="1"/>
              <a:t>eq</a:t>
            </a:r>
            <a:r>
              <a:rPr lang="en-US" baseline="0" dirty="0"/>
              <a:t> of delay</a:t>
            </a:r>
          </a:p>
          <a:p>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7</a:t>
            </a:fld>
            <a:endParaRPr lang="en-US"/>
          </a:p>
        </p:txBody>
      </p:sp>
    </p:spTree>
    <p:extLst>
      <p:ext uri="{BB962C8B-B14F-4D97-AF65-F5344CB8AC3E}">
        <p14:creationId xmlns:p14="http://schemas.microsoft.com/office/powerpoint/2010/main" val="506171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ability to identify time-delay becomes challenging when taking an analytical approach. Delay can be represented by </a:t>
                </a:r>
                <a14:m>
                  <m:oMath xmlns:m="http://schemas.openxmlformats.org/officeDocument/2006/math">
                    <m:sSup>
                      <m:sSupPr>
                        <m:ctrlPr>
                          <a:rPr lang="en-US" sz="1200" i="1" kern="1200">
                            <a:solidFill>
                              <a:schemeClr val="tx1"/>
                            </a:solidFill>
                            <a:effectLst/>
                            <a:latin typeface="Cambria Math"/>
                            <a:ea typeface="+mn-ea"/>
                            <a:cs typeface="+mn-cs"/>
                          </a:rPr>
                        </m:ctrlPr>
                      </m:sSupPr>
                      <m:e>
                        <m:r>
                          <a:rPr lang="en-US" sz="1200" i="1" kern="1200">
                            <a:solidFill>
                              <a:schemeClr val="tx1"/>
                            </a:solidFill>
                            <a:effectLst/>
                            <a:latin typeface="Cambria Math" panose="02040503050406030204" pitchFamily="18" charset="0"/>
                            <a:ea typeface="+mn-ea"/>
                            <a:cs typeface="+mn-cs"/>
                          </a:rPr>
                          <m:t>𝑒</m:t>
                        </m:r>
                      </m:e>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𝜏</m:t>
                        </m:r>
                        <m:r>
                          <a:rPr lang="en-US" sz="1200" i="1" kern="1200">
                            <a:solidFill>
                              <a:schemeClr val="tx1"/>
                            </a:solidFill>
                            <a:effectLst/>
                            <a:latin typeface="Cambria Math" panose="02040503050406030204" pitchFamily="18" charset="0"/>
                            <a:ea typeface="+mn-ea"/>
                            <a:cs typeface="+mn-cs"/>
                          </a:rPr>
                          <m:t>𝑠</m:t>
                        </m:r>
                      </m:sup>
                    </m:sSup>
                  </m:oMath>
                </a14:m>
                <a:r>
                  <a:rPr lang="en-US" sz="1200" kern="1200" dirty="0">
                    <a:solidFill>
                      <a:schemeClr val="tx1"/>
                    </a:solidFill>
                    <a:effectLst/>
                    <a:latin typeface="+mn-lt"/>
                    <a:ea typeface="+mn-ea"/>
                    <a:cs typeface="+mn-cs"/>
                  </a:rPr>
                  <a:t>, which has an infinite spectrum. This is a problem when modeling a delayed system with delay differential equations (DDEs) meaning the delay term provides the equation with an infinite number of roots. Analytically modeling the delay will provide a better approach in synchronization. It presents a more effective way to analyze the stability and other characteristics of the system. </a:t>
                </a: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ability to identify time-delay becomes challenging when taking an analytical approach. Delay can be represented by </a:t>
                </a:r>
                <a:r>
                  <a:rPr lang="en-US" sz="1200" i="0" kern="1200">
                    <a:solidFill>
                      <a:schemeClr val="tx1"/>
                    </a:solidFill>
                    <a:effectLst/>
                    <a:latin typeface="+mn-lt"/>
                    <a:ea typeface="+mn-ea"/>
                    <a:cs typeface="+mn-cs"/>
                  </a:rPr>
                  <a:t>𝑒^(−𝜏𝑠)</a:t>
                </a:r>
                <a:r>
                  <a:rPr lang="en-US" sz="1200" kern="1200" dirty="0">
                    <a:solidFill>
                      <a:schemeClr val="tx1"/>
                    </a:solidFill>
                    <a:effectLst/>
                    <a:latin typeface="+mn-lt"/>
                    <a:ea typeface="+mn-ea"/>
                    <a:cs typeface="+mn-cs"/>
                  </a:rPr>
                  <a:t>, which has an infinite spectrum. This is a problem when modeling a delayed system with delay differential equations (DDEs) meaning the delay term provides the equation with an infinite number of roots. Analytically modeling the delay will provide a better approach in synchronization. It presents a more effective way to analyze the stability and other characteristics of the system. </a:t>
                </a:r>
              </a:p>
              <a:p>
                <a:endParaRPr lang="en-US" dirty="0"/>
              </a:p>
            </p:txBody>
          </p:sp>
        </mc:Fallback>
      </mc:AlternateContent>
      <p:sp>
        <p:nvSpPr>
          <p:cNvPr id="4" name="Slide Number Placeholder 3"/>
          <p:cNvSpPr>
            <a:spLocks noGrp="1"/>
          </p:cNvSpPr>
          <p:nvPr>
            <p:ph type="sldNum" sz="quarter" idx="10"/>
          </p:nvPr>
        </p:nvSpPr>
        <p:spPr/>
        <p:txBody>
          <a:bodyPr/>
          <a:lstStyle/>
          <a:p>
            <a:fld id="{362A62EB-AF6B-4491-8E44-F231F8133CC8}" type="slidenum">
              <a:rPr lang="en-US" smtClean="0"/>
              <a:t>8</a:t>
            </a:fld>
            <a:endParaRPr lang="en-US"/>
          </a:p>
        </p:txBody>
      </p:sp>
    </p:spTree>
    <p:extLst>
      <p:ext uri="{BB962C8B-B14F-4D97-AF65-F5344CB8AC3E}">
        <p14:creationId xmlns:p14="http://schemas.microsoft.com/office/powerpoint/2010/main" val="3860868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branches correspond to the infinite number of solutions the W function can provide. The principal branch is </a:t>
                </a:r>
                <a14:m>
                  <m:oMath xmlns:m="http://schemas.openxmlformats.org/officeDocument/2006/math">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panose="02040503050406030204" pitchFamily="18" charset="0"/>
                            <a:ea typeface="+mn-ea"/>
                            <a:cs typeface="+mn-cs"/>
                          </a:rPr>
                          <m:t>𝑊</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𝑧</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which, as stated by [</a:t>
                </a:r>
                <a:r>
                  <a:rPr lang="en-US" sz="1200" u="none" strike="noStrike" kern="1200" dirty="0">
                    <a:solidFill>
                      <a:schemeClr val="tx1"/>
                    </a:solidFill>
                    <a:effectLst/>
                    <a:latin typeface="+mn-lt"/>
                    <a:ea typeface="+mn-ea"/>
                    <a:cs typeface="+mn-cs"/>
                    <a:hlinkClick r:id="rId3" action="ppaction://hlinkfile" tooltip="Yi,  #26"/>
                  </a:rPr>
                  <a:t>16</a:t>
                </a:r>
                <a:r>
                  <a:rPr lang="en-US" sz="1200" kern="1200" dirty="0">
                    <a:solidFill>
                      <a:schemeClr val="tx1"/>
                    </a:solidFill>
                    <a:effectLst/>
                    <a:latin typeface="+mn-lt"/>
                    <a:ea typeface="+mn-ea"/>
                    <a:cs typeface="+mn-cs"/>
                  </a:rPr>
                  <a:t>] is the only required branch to determine stability in the case of infinite roots. </a:t>
                </a:r>
              </a:p>
              <a:p>
                <a:endParaRPr lang="en-US" dirty="0"/>
              </a:p>
              <a:p>
                <a:r>
                  <a:rPr lang="en-US" dirty="0"/>
                  <a:t>W</a:t>
                </a:r>
                <a:r>
                  <a:rPr lang="en-US" baseline="0" dirty="0"/>
                  <a:t> represents any  complex number and the branches correspond to the roots of the system </a:t>
                </a:r>
              </a:p>
              <a:p>
                <a:r>
                  <a:rPr lang="en-US" baseline="0" dirty="0"/>
                  <a:t>If z is greater than -1/e the values of the w0 is real</a:t>
                </a:r>
              </a:p>
              <a:p>
                <a:r>
                  <a:rPr lang="en-US" baseline="0" dirty="0"/>
                  <a:t>If less than, the values are complex</a:t>
                </a: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branches correspond to the infinite number of solutions the W function can provide. The principal branch is </a:t>
                </a:r>
                <a:r>
                  <a:rPr lang="en-US" sz="1200" i="0" kern="1200">
                    <a:solidFill>
                      <a:schemeClr val="tx1"/>
                    </a:solidFill>
                    <a:effectLst/>
                    <a:latin typeface="+mn-lt"/>
                    <a:ea typeface="+mn-ea"/>
                    <a:cs typeface="+mn-cs"/>
                  </a:rPr>
                  <a:t>𝑊_0 (𝑧)</a:t>
                </a:r>
                <a:r>
                  <a:rPr lang="en-US" sz="1200" kern="1200" dirty="0">
                    <a:solidFill>
                      <a:schemeClr val="tx1"/>
                    </a:solidFill>
                    <a:effectLst/>
                    <a:latin typeface="+mn-lt"/>
                    <a:ea typeface="+mn-ea"/>
                    <a:cs typeface="+mn-cs"/>
                  </a:rPr>
                  <a:t> which, as stated by [</a:t>
                </a:r>
                <a:r>
                  <a:rPr lang="en-US" sz="1200" u="none" strike="noStrike" kern="1200" dirty="0">
                    <a:solidFill>
                      <a:schemeClr val="tx1"/>
                    </a:solidFill>
                    <a:effectLst/>
                    <a:latin typeface="+mn-lt"/>
                    <a:ea typeface="+mn-ea"/>
                    <a:cs typeface="+mn-cs"/>
                    <a:hlinkClick r:id="rId4" action="ppaction://hlinkfile" tooltip="Yi,  #26"/>
                  </a:rPr>
                  <a:t>16</a:t>
                </a:r>
                <a:r>
                  <a:rPr lang="en-US" sz="1200" kern="1200" dirty="0">
                    <a:solidFill>
                      <a:schemeClr val="tx1"/>
                    </a:solidFill>
                    <a:effectLst/>
                    <a:latin typeface="+mn-lt"/>
                    <a:ea typeface="+mn-ea"/>
                    <a:cs typeface="+mn-cs"/>
                  </a:rPr>
                  <a:t>] is the only required branch to determine stability in the case of infinite roots. </a:t>
                </a:r>
              </a:p>
              <a:p>
                <a:endParaRPr lang="en-US" dirty="0" smtClean="0"/>
              </a:p>
              <a:p>
                <a:r>
                  <a:rPr lang="en-US" dirty="0" smtClean="0"/>
                  <a:t>W</a:t>
                </a:r>
                <a:r>
                  <a:rPr lang="en-US" baseline="0" dirty="0" smtClean="0"/>
                  <a:t> represents any  complex number and the branches correspond to the roots of the system </a:t>
                </a:r>
              </a:p>
              <a:p>
                <a:r>
                  <a:rPr lang="en-US" baseline="0" dirty="0" smtClean="0"/>
                  <a:t>If z is greater than -1/e the values of the w0 is real</a:t>
                </a:r>
              </a:p>
              <a:p>
                <a:r>
                  <a:rPr lang="en-US" baseline="0" dirty="0" smtClean="0"/>
                  <a:t>If less than, the values are complex</a:t>
                </a:r>
                <a:endParaRPr lang="en-US" dirty="0"/>
              </a:p>
            </p:txBody>
          </p:sp>
        </mc:Fallback>
      </mc:AlternateContent>
      <p:sp>
        <p:nvSpPr>
          <p:cNvPr id="4" name="Slide Number Placeholder 3"/>
          <p:cNvSpPr>
            <a:spLocks noGrp="1"/>
          </p:cNvSpPr>
          <p:nvPr>
            <p:ph type="sldNum" sz="quarter" idx="10"/>
          </p:nvPr>
        </p:nvSpPr>
        <p:spPr/>
        <p:txBody>
          <a:bodyPr/>
          <a:lstStyle/>
          <a:p>
            <a:fld id="{362A62EB-AF6B-4491-8E44-F231F8133CC8}" type="slidenum">
              <a:rPr lang="en-US" smtClean="0"/>
              <a:t>9</a:t>
            </a:fld>
            <a:endParaRPr lang="en-US"/>
          </a:p>
        </p:txBody>
      </p:sp>
    </p:spTree>
    <p:extLst>
      <p:ext uri="{BB962C8B-B14F-4D97-AF65-F5344CB8AC3E}">
        <p14:creationId xmlns:p14="http://schemas.microsoft.com/office/powerpoint/2010/main" val="315484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solving for the roots of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the Jordan form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panose="02040503050406030204" pitchFamily="18" charset="0"/>
                            <a:ea typeface="+mn-ea"/>
                            <a:cs typeface="+mn-cs"/>
                          </a:rPr>
                          <m:t>𝐴</m:t>
                        </m:r>
                      </m:e>
                      <m:sub>
                        <m:r>
                          <a:rPr lang="en-US" sz="1200" i="1" kern="1200">
                            <a:solidFill>
                              <a:schemeClr val="tx1"/>
                            </a:solidFill>
                            <a:effectLst/>
                            <a:latin typeface="Cambria Math" panose="02040503050406030204" pitchFamily="18" charset="0"/>
                            <a:ea typeface="+mn-ea"/>
                            <a:cs typeface="+mn-cs"/>
                          </a:rPr>
                          <m:t>𝑑</m:t>
                        </m:r>
                      </m:sub>
                    </m:sSub>
                    <m:r>
                      <a:rPr lang="en-US" sz="1200" i="1" kern="1200">
                        <a:solidFill>
                          <a:schemeClr val="tx1"/>
                        </a:solidFill>
                        <a:effectLst/>
                        <a:latin typeface="Cambria Math" panose="02040503050406030204" pitchFamily="18" charset="0"/>
                        <a:ea typeface="+mn-ea"/>
                        <a:cs typeface="+mn-cs"/>
                      </a:rPr>
                      <m:t>𝜏</m:t>
                    </m:r>
                  </m:oMath>
                </a14:m>
                <a:r>
                  <a:rPr lang="en-US" sz="1200" kern="1200" dirty="0">
                    <a:solidFill>
                      <a:schemeClr val="tx1"/>
                    </a:solidFill>
                    <a:effectLst/>
                    <a:latin typeface="+mn-lt"/>
                    <a:ea typeface="+mn-ea"/>
                    <a:cs typeface="+mn-cs"/>
                  </a:rPr>
                  <a:t> is found to handle the repeated eigenvalues. Next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𝑊</m:t>
                    </m:r>
                    <m:d>
                      <m:dPr>
                        <m:ctrlPr>
                          <a:rPr lang="en-US" sz="1200" i="1" kern="1200">
                            <a:solidFill>
                              <a:schemeClr val="tx1"/>
                            </a:solidFill>
                            <a:effectLst/>
                            <a:latin typeface="Cambria Math"/>
                            <a:ea typeface="+mn-ea"/>
                            <a:cs typeface="+mn-cs"/>
                          </a:rPr>
                        </m:ctrlPr>
                      </m:dPr>
                      <m:e>
                        <m:r>
                          <a:rPr lang="en-US" sz="1200" i="1" kern="1200">
                            <a:solidFill>
                              <a:schemeClr val="tx1"/>
                            </a:solidFill>
                            <a:effectLst/>
                            <a:latin typeface="Cambria Math" panose="02040503050406030204" pitchFamily="18" charset="0"/>
                            <a:ea typeface="+mn-ea"/>
                            <a:cs typeface="+mn-cs"/>
                          </a:rPr>
                          <m:t>𝐽</m:t>
                        </m:r>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panose="02040503050406030204" pitchFamily="18" charset="0"/>
                                <a:ea typeface="+mn-ea"/>
                                <a:cs typeface="+mn-cs"/>
                              </a:rPr>
                              <m:t>𝐴</m:t>
                            </m:r>
                          </m:e>
                          <m:sub>
                            <m:r>
                              <a:rPr lang="en-US" sz="1200" i="1" kern="1200">
                                <a:solidFill>
                                  <a:schemeClr val="tx1"/>
                                </a:solidFill>
                                <a:effectLst/>
                                <a:latin typeface="Cambria Math" panose="02040503050406030204" pitchFamily="18" charset="0"/>
                                <a:ea typeface="+mn-ea"/>
                                <a:cs typeface="+mn-cs"/>
                              </a:rPr>
                              <m:t>𝑑</m:t>
                            </m:r>
                          </m:sub>
                        </m:sSub>
                        <m:r>
                          <a:rPr lang="en-US" sz="1200" i="1" kern="1200">
                            <a:solidFill>
                              <a:schemeClr val="tx1"/>
                            </a:solidFill>
                            <a:effectLst/>
                            <a:latin typeface="Cambria Math" panose="02040503050406030204" pitchFamily="18" charset="0"/>
                            <a:ea typeface="+mn-ea"/>
                            <a:cs typeface="+mn-cs"/>
                          </a:rPr>
                          <m:t>𝜏</m:t>
                        </m:r>
                        <m:r>
                          <a:rPr lang="en-US" sz="1200" i="1" kern="1200">
                            <a:solidFill>
                              <a:schemeClr val="tx1"/>
                            </a:solidFill>
                            <a:effectLst/>
                            <a:latin typeface="Cambria Math" panose="02040503050406030204" pitchFamily="18" charset="0"/>
                            <a:ea typeface="+mn-ea"/>
                            <a:cs typeface="+mn-cs"/>
                          </a:rPr>
                          <m:t>) </m:t>
                        </m:r>
                      </m:e>
                    </m:d>
                    <m:r>
                      <a:rPr lang="en-US" sz="1200" i="1" kern="1200">
                        <a:solidFill>
                          <a:schemeClr val="tx1"/>
                        </a:solidFill>
                        <a:effectLst/>
                        <a:latin typeface="Cambria Math" panose="02040503050406030204" pitchFamily="18" charset="0"/>
                        <a:ea typeface="+mn-ea"/>
                        <a:cs typeface="+mn-cs"/>
                      </a:rPr>
                      <m:t> </m:t>
                    </m:r>
                  </m:oMath>
                </a14:m>
                <a:r>
                  <a:rPr lang="en-US" sz="1200" kern="1200" dirty="0">
                    <a:solidFill>
                      <a:schemeClr val="tx1"/>
                    </a:solidFill>
                    <a:effectLst/>
                    <a:latin typeface="+mn-lt"/>
                    <a:ea typeface="+mn-ea"/>
                    <a:cs typeface="+mn-cs"/>
                  </a:rPr>
                  <a:t>is evaluated and the off-diagonal values are the derivatives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𝑊</m:t>
                    </m:r>
                    <m:d>
                      <m:dPr>
                        <m:ctrlPr>
                          <a:rPr lang="en-US" sz="1200" i="1" kern="1200">
                            <a:solidFill>
                              <a:schemeClr val="tx1"/>
                            </a:solidFill>
                            <a:effectLst/>
                            <a:latin typeface="Cambria Math"/>
                            <a:ea typeface="+mn-ea"/>
                            <a:cs typeface="+mn-cs"/>
                          </a:rPr>
                        </m:ctrlPr>
                      </m:dPr>
                      <m:e>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panose="02040503050406030204" pitchFamily="18" charset="0"/>
                                <a:ea typeface="+mn-ea"/>
                                <a:cs typeface="+mn-cs"/>
                              </a:rPr>
                              <m:t>𝐽</m:t>
                            </m:r>
                          </m:e>
                          <m:sub>
                            <m:r>
                              <a:rPr lang="en-US" sz="1200" i="1" kern="1200">
                                <a:solidFill>
                                  <a:schemeClr val="tx1"/>
                                </a:solidFill>
                                <a:effectLst/>
                                <a:latin typeface="Cambria Math" panose="02040503050406030204" pitchFamily="18" charset="0"/>
                                <a:ea typeface="+mn-ea"/>
                                <a:cs typeface="+mn-cs"/>
                              </a:rPr>
                              <m:t>𝑖𝑘</m:t>
                            </m:r>
                          </m:sub>
                        </m:sSub>
                        <m:d>
                          <m:dPr>
                            <m:ctrlPr>
                              <a:rPr lang="en-US" sz="1200" i="1" kern="1200">
                                <a:solidFill>
                                  <a:schemeClr val="tx1"/>
                                </a:solidFill>
                                <a:effectLst/>
                                <a:latin typeface="Cambria Math"/>
                                <a:ea typeface="+mn-ea"/>
                                <a:cs typeface="+mn-cs"/>
                              </a:rPr>
                            </m:ctrlPr>
                          </m:dPr>
                          <m:e>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panose="02040503050406030204" pitchFamily="18" charset="0"/>
                                    <a:ea typeface="+mn-ea"/>
                                    <a:cs typeface="+mn-cs"/>
                                  </a:rPr>
                                  <m:t>𝐴</m:t>
                                </m:r>
                              </m:e>
                              <m:sub>
                                <m:r>
                                  <a:rPr lang="en-US" sz="1200" i="1" kern="1200">
                                    <a:solidFill>
                                      <a:schemeClr val="tx1"/>
                                    </a:solidFill>
                                    <a:effectLst/>
                                    <a:latin typeface="Cambria Math" panose="02040503050406030204" pitchFamily="18" charset="0"/>
                                    <a:ea typeface="+mn-ea"/>
                                    <a:cs typeface="+mn-cs"/>
                                  </a:rPr>
                                  <m:t>𝑑</m:t>
                                </m:r>
                              </m:sub>
                            </m:sSub>
                            <m:r>
                              <a:rPr lang="en-US" sz="1200" i="1" kern="1200">
                                <a:solidFill>
                                  <a:schemeClr val="tx1"/>
                                </a:solidFill>
                                <a:effectLst/>
                                <a:latin typeface="Cambria Math" panose="02040503050406030204" pitchFamily="18" charset="0"/>
                                <a:ea typeface="+mn-ea"/>
                                <a:cs typeface="+mn-cs"/>
                              </a:rPr>
                              <m:t>𝜏</m:t>
                            </m:r>
                          </m:e>
                        </m:d>
                        <m:r>
                          <a:rPr lang="en-US" sz="1200" i="1" kern="1200">
                            <a:solidFill>
                              <a:schemeClr val="tx1"/>
                            </a:solidFill>
                            <a:effectLst/>
                            <a:latin typeface="Cambria Math" panose="02040503050406030204" pitchFamily="18" charset="0"/>
                            <a:ea typeface="+mn-ea"/>
                            <a:cs typeface="+mn-cs"/>
                          </a:rPr>
                          <m:t> </m:t>
                        </m:r>
                      </m:e>
                    </m:d>
                  </m:oMath>
                </a14:m>
                <a:r>
                  <a:rPr lang="en-US" sz="1200" kern="1200" dirty="0">
                    <a:solidFill>
                      <a:schemeClr val="tx1"/>
                    </a:solidFill>
                    <a:effectLst/>
                    <a:latin typeface="+mn-lt"/>
                    <a:ea typeface="+mn-ea"/>
                    <a:cs typeface="+mn-cs"/>
                  </a:rPr>
                  <a:t>, where </a:t>
                </a:r>
                <a:r>
                  <a:rPr lang="en-US" sz="1200" i="1" kern="1200" dirty="0" err="1">
                    <a:solidFill>
                      <a:schemeClr val="tx1"/>
                    </a:solidFill>
                    <a:effectLst/>
                    <a:latin typeface="+mn-lt"/>
                    <a:ea typeface="+mn-ea"/>
                    <a:cs typeface="+mn-cs"/>
                  </a:rPr>
                  <a:t>ik</a:t>
                </a:r>
                <a:r>
                  <a:rPr lang="en-US" sz="1200" kern="1200" dirty="0">
                    <a:solidFill>
                      <a:schemeClr val="tx1"/>
                    </a:solidFill>
                    <a:effectLst/>
                    <a:latin typeface="+mn-lt"/>
                    <a:ea typeface="+mn-ea"/>
                    <a:cs typeface="+mn-cs"/>
                  </a:rPr>
                  <a:t> represents the off-diagonal value in the Jordan matrix. Finally, a new matrix, </a:t>
                </a:r>
                <a:r>
                  <a:rPr lang="en-US" sz="1200" i="1" kern="1200" dirty="0">
                    <a:solidFill>
                      <a:schemeClr val="tx1"/>
                    </a:solidFill>
                    <a:effectLst/>
                    <a:latin typeface="+mn-lt"/>
                    <a:ea typeface="+mn-ea"/>
                    <a:cs typeface="+mn-cs"/>
                  </a:rPr>
                  <a:t>W(H)</a:t>
                </a:r>
                <a:r>
                  <a:rPr lang="en-US" sz="1200" kern="1200" dirty="0">
                    <a:solidFill>
                      <a:schemeClr val="tx1"/>
                    </a:solidFill>
                    <a:effectLst/>
                    <a:latin typeface="+mn-lt"/>
                    <a:ea typeface="+mn-ea"/>
                    <a:cs typeface="+mn-cs"/>
                  </a:rPr>
                  <a:t>, is found by the eigenvalue decomposition </a:t>
                </a:r>
                <a14:m>
                  <m:oMath xmlns:m="http://schemas.openxmlformats.org/officeDocument/2006/math">
                    <m:d>
                      <m:dPr>
                        <m:ctrlPr>
                          <a:rPr lang="en-US" sz="1200" i="1" kern="1200">
                            <a:solidFill>
                              <a:schemeClr val="tx1"/>
                            </a:solidFill>
                            <a:effectLst/>
                            <a:latin typeface="Cambria Math"/>
                            <a:ea typeface="+mn-ea"/>
                            <a:cs typeface="+mn-cs"/>
                          </a:rPr>
                        </m:ctrlPr>
                      </m:dPr>
                      <m:e>
                        <m:r>
                          <a:rPr lang="en-US" sz="1200" i="1" kern="1200">
                            <a:solidFill>
                              <a:schemeClr val="tx1"/>
                            </a:solidFill>
                            <a:effectLst/>
                            <a:latin typeface="Cambria Math" panose="02040503050406030204" pitchFamily="18" charset="0"/>
                            <a:ea typeface="+mn-ea"/>
                            <a:cs typeface="+mn-cs"/>
                          </a:rPr>
                          <m:t>𝑒𝑞</m:t>
                        </m:r>
                        <m:r>
                          <a:rPr lang="en-US" sz="1200" i="1" kern="1200">
                            <a:solidFill>
                              <a:schemeClr val="tx1"/>
                            </a:solidFill>
                            <a:effectLst/>
                            <a:latin typeface="Cambria Math" panose="02040503050406030204" pitchFamily="18" charset="0"/>
                            <a:ea typeface="+mn-ea"/>
                            <a:cs typeface="+mn-cs"/>
                          </a:rPr>
                          <m:t>.3.9</m:t>
                        </m:r>
                      </m:e>
                    </m:d>
                  </m:oMath>
                </a14:m>
                <a:r>
                  <a:rPr lang="en-US" sz="1200" kern="1200" dirty="0">
                    <a:solidFill>
                      <a:schemeClr val="tx1"/>
                    </a:solidFill>
                    <a:effectLst/>
                    <a:latin typeface="+mn-lt"/>
                    <a:ea typeface="+mn-ea"/>
                    <a:cs typeface="+mn-cs"/>
                  </a:rPr>
                  <a:t>;  V is the eigenvector matrix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𝐽</m:t>
                    </m:r>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a:ea typeface="+mn-ea"/>
                            <a:cs typeface="+mn-cs"/>
                          </a:rPr>
                        </m:ctrlPr>
                      </m:sSubPr>
                      <m:e>
                        <m:r>
                          <a:rPr lang="en-US" sz="1200" i="1" kern="1200">
                            <a:solidFill>
                              <a:schemeClr val="tx1"/>
                            </a:solidFill>
                            <a:effectLst/>
                            <a:latin typeface="Cambria Math" panose="02040503050406030204" pitchFamily="18" charset="0"/>
                            <a:ea typeface="+mn-ea"/>
                            <a:cs typeface="+mn-cs"/>
                          </a:rPr>
                          <m:t>𝐴</m:t>
                        </m:r>
                      </m:e>
                      <m:sub>
                        <m:r>
                          <a:rPr lang="en-US" sz="1200" i="1" kern="1200">
                            <a:solidFill>
                              <a:schemeClr val="tx1"/>
                            </a:solidFill>
                            <a:effectLst/>
                            <a:latin typeface="Cambria Math" panose="02040503050406030204" pitchFamily="18" charset="0"/>
                            <a:ea typeface="+mn-ea"/>
                            <a:cs typeface="+mn-cs"/>
                          </a:rPr>
                          <m:t>𝑑</m:t>
                        </m:r>
                      </m:sub>
                    </m:sSub>
                    <m:r>
                      <a:rPr lang="en-US" sz="1200" i="1" kern="1200">
                        <a:solidFill>
                          <a:schemeClr val="tx1"/>
                        </a:solidFill>
                        <a:effectLst/>
                        <a:latin typeface="Cambria Math" panose="02040503050406030204" pitchFamily="18" charset="0"/>
                        <a:ea typeface="+mn-ea"/>
                        <a:cs typeface="+mn-cs"/>
                      </a:rPr>
                      <m:t>𝜏</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can now be found by replacing</a:t>
                </a:r>
                <a14:m>
                  <m:oMath xmlns:m="http://schemas.openxmlformats.org/officeDocument/2006/math">
                    <m:d>
                      <m:dPr>
                        <m:ctrlPr>
                          <a:rPr lang="en-US" sz="1200" i="1" kern="1200">
                            <a:solidFill>
                              <a:schemeClr val="tx1"/>
                            </a:solidFill>
                            <a:effectLst/>
                            <a:latin typeface="Cambria Math"/>
                            <a:ea typeface="+mn-ea"/>
                            <a:cs typeface="+mn-cs"/>
                          </a:rPr>
                        </m:ctrlPr>
                      </m:dPr>
                      <m:e>
                        <m:r>
                          <a:rPr lang="en-US" sz="1200" i="1" kern="1200">
                            <a:solidFill>
                              <a:schemeClr val="tx1"/>
                            </a:solidFill>
                            <a:effectLst/>
                            <a:latin typeface="Cambria Math" panose="02040503050406030204" pitchFamily="18" charset="0"/>
                            <a:ea typeface="+mn-ea"/>
                            <a:cs typeface="+mn-cs"/>
                          </a:rPr>
                          <m:t>𝑒𝑞</m:t>
                        </m:r>
                        <m:r>
                          <a:rPr lang="en-US" sz="1200" i="1" kern="1200">
                            <a:solidFill>
                              <a:schemeClr val="tx1"/>
                            </a:solidFill>
                            <a:effectLst/>
                            <a:latin typeface="Cambria Math" panose="02040503050406030204" pitchFamily="18" charset="0"/>
                            <a:ea typeface="+mn-ea"/>
                            <a:cs typeface="+mn-cs"/>
                          </a:rPr>
                          <m:t>.3.8</m:t>
                        </m:r>
                      </m:e>
                    </m:d>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a:t>
                </a:r>
                <a:r>
                  <a:rPr lang="en-US" sz="1200" i="1" kern="1200" dirty="0">
                    <a:solidFill>
                      <a:schemeClr val="tx1"/>
                    </a:solidFill>
                    <a:effectLst/>
                    <a:latin typeface="+mn-lt"/>
                    <a:ea typeface="+mn-ea"/>
                    <a:cs typeface="+mn-cs"/>
                  </a:rPr>
                  <a:t> </a:t>
                </a:r>
                <a14:m>
                  <m:oMath xmlns:m="http://schemas.openxmlformats.org/officeDocument/2006/math">
                    <m:d>
                      <m:dPr>
                        <m:ctrlPr>
                          <a:rPr lang="en-US" sz="1200" i="1" kern="1200">
                            <a:solidFill>
                              <a:schemeClr val="tx1"/>
                            </a:solidFill>
                            <a:effectLst/>
                            <a:latin typeface="Cambria Math"/>
                            <a:ea typeface="+mn-ea"/>
                            <a:cs typeface="+mn-cs"/>
                          </a:rPr>
                        </m:ctrlPr>
                      </m:dPr>
                      <m:e>
                        <m:r>
                          <a:rPr lang="en-US" sz="1200" i="1" kern="1200">
                            <a:solidFill>
                              <a:schemeClr val="tx1"/>
                            </a:solidFill>
                            <a:effectLst/>
                            <a:latin typeface="Cambria Math" panose="02040503050406030204" pitchFamily="18" charset="0"/>
                            <a:ea typeface="+mn-ea"/>
                            <a:cs typeface="+mn-cs"/>
                          </a:rPr>
                          <m:t>𝑒𝑞</m:t>
                        </m:r>
                        <m:r>
                          <a:rPr lang="en-US" sz="1200" i="1" kern="1200">
                            <a:solidFill>
                              <a:schemeClr val="tx1"/>
                            </a:solidFill>
                            <a:effectLst/>
                            <a:latin typeface="Cambria Math" panose="02040503050406030204" pitchFamily="18" charset="0"/>
                            <a:ea typeface="+mn-ea"/>
                            <a:cs typeface="+mn-cs"/>
                          </a:rPr>
                          <m:t>.3.10</m:t>
                        </m:r>
                      </m:e>
                    </m:d>
                  </m:oMath>
                </a14:m>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The eigenvalues of S are used to analyze the system; these values can be seen in the complex plane (s-plane) in Figure</a:t>
                </a:r>
                <a:r>
                  <a:rPr lang="en-US" sz="1200" i="1" kern="1200" dirty="0">
                    <a:solidFill>
                      <a:schemeClr val="tx1"/>
                    </a:solidFill>
                    <a:effectLst/>
                    <a:latin typeface="+mn-lt"/>
                    <a:ea typeface="+mn-ea"/>
                    <a:cs typeface="+mn-cs"/>
                  </a:rPr>
                  <a:t> 3.3</a:t>
                </a:r>
                <a:r>
                  <a:rPr lang="en-US" sz="1200" kern="1200" dirty="0">
                    <a:solidFill>
                      <a:schemeClr val="tx1"/>
                    </a:solidFill>
                    <a:effectLst/>
                    <a:latin typeface="+mn-lt"/>
                    <a:ea typeface="+mn-ea"/>
                    <a:cs typeface="+mn-cs"/>
                  </a:rPr>
                  <a:t>.</a:t>
                </a:r>
              </a:p>
              <a:p>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Before solving for the roots of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the Jordan form of </a:t>
                </a:r>
                <a:r>
                  <a:rPr lang="en-US" sz="1200" i="0" kern="1200">
                    <a:solidFill>
                      <a:schemeClr val="tx1"/>
                    </a:solidFill>
                    <a:effectLst/>
                    <a:latin typeface="+mn-lt"/>
                    <a:ea typeface="+mn-ea"/>
                    <a:cs typeface="+mn-cs"/>
                  </a:rPr>
                  <a:t>−𝐴_𝑑 𝜏</a:t>
                </a:r>
                <a:r>
                  <a:rPr lang="en-US" sz="1200" kern="1200" dirty="0">
                    <a:solidFill>
                      <a:schemeClr val="tx1"/>
                    </a:solidFill>
                    <a:effectLst/>
                    <a:latin typeface="+mn-lt"/>
                    <a:ea typeface="+mn-ea"/>
                    <a:cs typeface="+mn-cs"/>
                  </a:rPr>
                  <a:t> is found to handle the repeated eigenvalues. Next </a:t>
                </a:r>
                <a:r>
                  <a:rPr lang="en-US" sz="1200" i="0" kern="1200">
                    <a:solidFill>
                      <a:schemeClr val="tx1"/>
                    </a:solidFill>
                    <a:effectLst/>
                    <a:latin typeface="+mn-lt"/>
                    <a:ea typeface="+mn-ea"/>
                    <a:cs typeface="+mn-cs"/>
                  </a:rPr>
                  <a:t>𝑊(𝐽(−𝐴_𝑑 𝜏) )  </a:t>
                </a:r>
                <a:r>
                  <a:rPr lang="en-US" sz="1200" kern="1200" dirty="0">
                    <a:solidFill>
                      <a:schemeClr val="tx1"/>
                    </a:solidFill>
                    <a:effectLst/>
                    <a:latin typeface="+mn-lt"/>
                    <a:ea typeface="+mn-ea"/>
                    <a:cs typeface="+mn-cs"/>
                  </a:rPr>
                  <a:t>is evaluated and the off-diagonal values are the derivatives of </a:t>
                </a:r>
                <a:r>
                  <a:rPr lang="en-US" sz="1200" i="0" kern="1200">
                    <a:solidFill>
                      <a:schemeClr val="tx1"/>
                    </a:solidFill>
                    <a:effectLst/>
                    <a:latin typeface="+mn-lt"/>
                    <a:ea typeface="+mn-ea"/>
                    <a:cs typeface="+mn-cs"/>
                  </a:rPr>
                  <a:t>𝑊(𝐽_𝑖𝑘 (−𝐴_𝑑 𝜏)  )</a:t>
                </a:r>
                <a:r>
                  <a:rPr lang="en-US" sz="1200" kern="1200" dirty="0">
                    <a:solidFill>
                      <a:schemeClr val="tx1"/>
                    </a:solidFill>
                    <a:effectLst/>
                    <a:latin typeface="+mn-lt"/>
                    <a:ea typeface="+mn-ea"/>
                    <a:cs typeface="+mn-cs"/>
                  </a:rPr>
                  <a:t>, where </a:t>
                </a:r>
                <a:r>
                  <a:rPr lang="en-US" sz="1200" i="1" kern="1200" dirty="0" err="1">
                    <a:solidFill>
                      <a:schemeClr val="tx1"/>
                    </a:solidFill>
                    <a:effectLst/>
                    <a:latin typeface="+mn-lt"/>
                    <a:ea typeface="+mn-ea"/>
                    <a:cs typeface="+mn-cs"/>
                  </a:rPr>
                  <a:t>ik</a:t>
                </a:r>
                <a:r>
                  <a:rPr lang="en-US" sz="1200" kern="1200" dirty="0">
                    <a:solidFill>
                      <a:schemeClr val="tx1"/>
                    </a:solidFill>
                    <a:effectLst/>
                    <a:latin typeface="+mn-lt"/>
                    <a:ea typeface="+mn-ea"/>
                    <a:cs typeface="+mn-cs"/>
                  </a:rPr>
                  <a:t> represents the off-diagonal value in the Jordan matrix. Finally, a new matrix, </a:t>
                </a:r>
                <a:r>
                  <a:rPr lang="en-US" sz="1200" i="1" kern="1200" dirty="0">
                    <a:solidFill>
                      <a:schemeClr val="tx1"/>
                    </a:solidFill>
                    <a:effectLst/>
                    <a:latin typeface="+mn-lt"/>
                    <a:ea typeface="+mn-ea"/>
                    <a:cs typeface="+mn-cs"/>
                  </a:rPr>
                  <a:t>W(H)</a:t>
                </a:r>
                <a:r>
                  <a:rPr lang="en-US" sz="1200" kern="1200" dirty="0">
                    <a:solidFill>
                      <a:schemeClr val="tx1"/>
                    </a:solidFill>
                    <a:effectLst/>
                    <a:latin typeface="+mn-lt"/>
                    <a:ea typeface="+mn-ea"/>
                    <a:cs typeface="+mn-cs"/>
                  </a:rPr>
                  <a:t>, is found by the eigenvalue decomposition </a:t>
                </a:r>
                <a:r>
                  <a:rPr lang="en-US" sz="1200" i="0" kern="1200">
                    <a:solidFill>
                      <a:schemeClr val="tx1"/>
                    </a:solidFill>
                    <a:effectLst/>
                    <a:latin typeface="+mn-lt"/>
                    <a:ea typeface="+mn-ea"/>
                    <a:cs typeface="+mn-cs"/>
                  </a:rPr>
                  <a:t>(𝑒𝑞.3.9)</a:t>
                </a:r>
                <a:r>
                  <a:rPr lang="en-US" sz="1200" kern="1200" dirty="0">
                    <a:solidFill>
                      <a:schemeClr val="tx1"/>
                    </a:solidFill>
                    <a:effectLst/>
                    <a:latin typeface="+mn-lt"/>
                    <a:ea typeface="+mn-ea"/>
                    <a:cs typeface="+mn-cs"/>
                  </a:rPr>
                  <a:t>;  V is the eigenvector matrix of </a:t>
                </a:r>
                <a:r>
                  <a:rPr lang="en-US" sz="1200" i="0" kern="1200">
                    <a:solidFill>
                      <a:schemeClr val="tx1"/>
                    </a:solidFill>
                    <a:effectLst/>
                    <a:latin typeface="+mn-lt"/>
                    <a:ea typeface="+mn-ea"/>
                    <a:cs typeface="+mn-cs"/>
                  </a:rPr>
                  <a:t>𝐽(−𝐴_𝑑 𝜏)</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can now be found by replacing</a:t>
                </a:r>
                <a:r>
                  <a:rPr lang="en-US" sz="1200" i="0" kern="1200">
                    <a:solidFill>
                      <a:schemeClr val="tx1"/>
                    </a:solidFill>
                    <a:effectLst/>
                    <a:latin typeface="+mn-lt"/>
                    <a:ea typeface="+mn-ea"/>
                    <a:cs typeface="+mn-cs"/>
                  </a:rPr>
                  <a:t>(𝑒𝑞.3.8)</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a:t>
                </a:r>
                <a:r>
                  <a:rPr lang="en-US" sz="1200" i="1"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(𝑒𝑞.3.10)</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The eigenvalues of S are used to analyze the system; these values can be seen in the complex plane (s-plane) in Figure</a:t>
                </a:r>
                <a:r>
                  <a:rPr lang="en-US" sz="1200" i="1" kern="1200" dirty="0">
                    <a:solidFill>
                      <a:schemeClr val="tx1"/>
                    </a:solidFill>
                    <a:effectLst/>
                    <a:latin typeface="+mn-lt"/>
                    <a:ea typeface="+mn-ea"/>
                    <a:cs typeface="+mn-cs"/>
                  </a:rPr>
                  <a:t> 3.3</a:t>
                </a:r>
                <a:r>
                  <a:rPr lang="en-US" sz="1200" kern="1200" dirty="0">
                    <a:solidFill>
                      <a:schemeClr val="tx1"/>
                    </a:solidFill>
                    <a:effectLst/>
                    <a:latin typeface="+mn-lt"/>
                    <a:ea typeface="+mn-ea"/>
                    <a:cs typeface="+mn-cs"/>
                  </a:rPr>
                  <a:t>.</a:t>
                </a:r>
              </a:p>
              <a:p>
                <a:endParaRPr lang="en-US" dirty="0"/>
              </a:p>
            </p:txBody>
          </p:sp>
        </mc:Fallback>
      </mc:AlternateContent>
      <p:sp>
        <p:nvSpPr>
          <p:cNvPr id="4" name="Slide Number Placeholder 3"/>
          <p:cNvSpPr>
            <a:spLocks noGrp="1"/>
          </p:cNvSpPr>
          <p:nvPr>
            <p:ph type="sldNum" sz="quarter" idx="10"/>
          </p:nvPr>
        </p:nvSpPr>
        <p:spPr/>
        <p:txBody>
          <a:bodyPr/>
          <a:lstStyle/>
          <a:p>
            <a:fld id="{362A62EB-AF6B-4491-8E44-F231F8133CC8}" type="slidenum">
              <a:rPr lang="en-US" smtClean="0"/>
              <a:t>10</a:t>
            </a:fld>
            <a:endParaRPr lang="en-US"/>
          </a:p>
        </p:txBody>
      </p:sp>
    </p:spTree>
    <p:extLst>
      <p:ext uri="{BB962C8B-B14F-4D97-AF65-F5344CB8AC3E}">
        <p14:creationId xmlns:p14="http://schemas.microsoft.com/office/powerpoint/2010/main" val="9761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definition of a </a:t>
            </a:r>
            <a:r>
              <a:rPr lang="en-US" dirty="0" err="1"/>
              <a:t>laplacian</a:t>
            </a:r>
            <a:r>
              <a:rPr lang="en-US" dirty="0"/>
              <a:t> graph is that the each</a:t>
            </a:r>
            <a:r>
              <a:rPr lang="en-US" baseline="0" dirty="0"/>
              <a:t> row sums to zero. </a:t>
            </a:r>
          </a:p>
          <a:p>
            <a:r>
              <a:rPr lang="en-US" baseline="0" dirty="0"/>
              <a:t>Lambda 1 always zero</a:t>
            </a:r>
            <a:endParaRPr lang="en-US" dirty="0"/>
          </a:p>
          <a:p>
            <a:r>
              <a:rPr lang="en-US" dirty="0"/>
              <a:t>GL play crucial role in convergence</a:t>
            </a:r>
            <a:r>
              <a:rPr lang="en-US" baseline="0" dirty="0"/>
              <a:t> analysis</a:t>
            </a:r>
          </a:p>
          <a:p>
            <a:r>
              <a:rPr lang="en-US" baseline="0" dirty="0"/>
              <a:t>By algebraic connectivity The second smallest eigenvalue quantifies the speed of convergence</a:t>
            </a:r>
          </a:p>
          <a:p>
            <a:r>
              <a:rPr lang="en-US" baseline="0" dirty="0"/>
              <a:t>AC </a:t>
            </a:r>
            <a:r>
              <a:rPr lang="en-US" baseline="0" dirty="0" err="1"/>
              <a:t>mesuare</a:t>
            </a:r>
            <a:r>
              <a:rPr lang="en-US" baseline="0" dirty="0"/>
              <a:t> of performance/speed of consensus algorithms</a:t>
            </a:r>
          </a:p>
          <a:p>
            <a:r>
              <a:rPr lang="en-US" baseline="0" dirty="0"/>
              <a:t>All graphs a strongly connected meaning there ranks is n-1 and eigenvalues have positive real parts</a:t>
            </a:r>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11</a:t>
            </a:fld>
            <a:endParaRPr lang="en-US"/>
          </a:p>
        </p:txBody>
      </p:sp>
    </p:spTree>
    <p:extLst>
      <p:ext uri="{BB962C8B-B14F-4D97-AF65-F5344CB8AC3E}">
        <p14:creationId xmlns:p14="http://schemas.microsoft.com/office/powerpoint/2010/main" val="3826188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A62EB-AF6B-4491-8E44-F231F8133CC8}" type="slidenum">
              <a:rPr lang="en-US" smtClean="0"/>
              <a:t>15</a:t>
            </a:fld>
            <a:endParaRPr lang="en-US"/>
          </a:p>
        </p:txBody>
      </p:sp>
    </p:spTree>
    <p:extLst>
      <p:ext uri="{BB962C8B-B14F-4D97-AF65-F5344CB8AC3E}">
        <p14:creationId xmlns:p14="http://schemas.microsoft.com/office/powerpoint/2010/main" val="69401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4"/>
          <p:cNvSpPr>
            <a:spLocks noChangeArrowheads="1"/>
          </p:cNvSpPr>
          <p:nvPr/>
        </p:nvSpPr>
        <p:spPr bwMode="auto">
          <a:xfrm>
            <a:off x="0" y="2844800"/>
            <a:ext cx="9144000" cy="401320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 name="Rectangle 34"/>
          <p:cNvSpPr>
            <a:spLocks noChangeArrowheads="1"/>
          </p:cNvSpPr>
          <p:nvPr/>
        </p:nvSpPr>
        <p:spPr bwMode="auto">
          <a:xfrm>
            <a:off x="0" y="0"/>
            <a:ext cx="9144000" cy="27432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 name="Text Box 42"/>
          <p:cNvSpPr txBox="1">
            <a:spLocks noChangeArrowheads="1"/>
          </p:cNvSpPr>
          <p:nvPr/>
        </p:nvSpPr>
        <p:spPr bwMode="auto">
          <a:xfrm>
            <a:off x="58738" y="5886450"/>
            <a:ext cx="9144000" cy="400050"/>
          </a:xfrm>
          <a:prstGeom prst="rect">
            <a:avLst/>
          </a:prstGeom>
          <a:noFill/>
          <a:ln>
            <a:noFill/>
          </a:ln>
          <a:extLst/>
        </p:spPr>
        <p:txBody>
          <a:bodyPr>
            <a:spAutoFit/>
          </a:bodyPr>
          <a:lstStyle>
            <a:lvl1pPr>
              <a:defRPr sz="2400">
                <a:solidFill>
                  <a:schemeClr val="tx1"/>
                </a:solidFill>
                <a:latin typeface="Trebuchet MS" pitchFamily="1" charset="0"/>
                <a:ea typeface="ＭＳ Ｐゴシック" pitchFamily="1" charset="-128"/>
              </a:defRPr>
            </a:lvl1pPr>
            <a:lvl2pPr marL="742950" indent="-285750">
              <a:defRPr sz="2400">
                <a:solidFill>
                  <a:schemeClr val="tx1"/>
                </a:solidFill>
                <a:latin typeface="Trebuchet MS" pitchFamily="1" charset="0"/>
                <a:ea typeface="ＭＳ Ｐゴシック" pitchFamily="1" charset="-128"/>
              </a:defRPr>
            </a:lvl2pPr>
            <a:lvl3pPr marL="1143000" indent="-228600">
              <a:defRPr sz="2400">
                <a:solidFill>
                  <a:schemeClr val="tx1"/>
                </a:solidFill>
                <a:latin typeface="Trebuchet MS" pitchFamily="1" charset="0"/>
                <a:ea typeface="ＭＳ Ｐゴシック" pitchFamily="1" charset="-128"/>
              </a:defRPr>
            </a:lvl3pPr>
            <a:lvl4pPr marL="1600200" indent="-228600">
              <a:defRPr sz="2400">
                <a:solidFill>
                  <a:schemeClr val="tx1"/>
                </a:solidFill>
                <a:latin typeface="Trebuchet MS" pitchFamily="1" charset="0"/>
                <a:ea typeface="ＭＳ Ｐゴシック" pitchFamily="1" charset="-128"/>
              </a:defRPr>
            </a:lvl4pPr>
            <a:lvl5pPr marL="2057400" indent="-228600">
              <a:defRPr sz="2400">
                <a:solidFill>
                  <a:schemeClr val="tx1"/>
                </a:solidFill>
                <a:latin typeface="Trebuchet MS" pitchFamily="1"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Trebuchet MS" pitchFamily="1"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Trebuchet MS" pitchFamily="1"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Trebuchet MS" pitchFamily="1"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Trebuchet MS" pitchFamily="1" charset="0"/>
                <a:ea typeface="ＭＳ Ｐゴシック" pitchFamily="1" charset="-128"/>
              </a:defRPr>
            </a:lvl9pPr>
          </a:lstStyle>
          <a:p>
            <a:pPr algn="ctr">
              <a:spcBef>
                <a:spcPct val="50000"/>
              </a:spcBef>
              <a:defRPr/>
            </a:pPr>
            <a:r>
              <a:rPr lang="en-US" sz="2000" b="1" dirty="0">
                <a:solidFill>
                  <a:srgbClr val="004684"/>
                </a:solidFill>
                <a:latin typeface="Arial" charset="0"/>
              </a:rPr>
              <a:t>North Carolina Agricultural and Technical State University</a:t>
            </a:r>
          </a:p>
        </p:txBody>
      </p:sp>
      <p:pic>
        <p:nvPicPr>
          <p:cNvPr id="7"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l="27806" t="19257" r="29349" b="21703"/>
          <a:stretch>
            <a:fillRect/>
          </a:stretch>
        </p:blipFill>
        <p:spPr bwMode="auto">
          <a:xfrm>
            <a:off x="3352800" y="3200400"/>
            <a:ext cx="2459038"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Rectangle 2"/>
          <p:cNvSpPr>
            <a:spLocks noGrp="1" noChangeArrowheads="1"/>
          </p:cNvSpPr>
          <p:nvPr>
            <p:ph type="ctrTitle"/>
          </p:nvPr>
        </p:nvSpPr>
        <p:spPr>
          <a:xfrm>
            <a:off x="0" y="914400"/>
            <a:ext cx="9144000" cy="685800"/>
          </a:xfrm>
        </p:spPr>
        <p:txBody>
          <a:bodyPr/>
          <a:lstStyle>
            <a:lvl1pPr algn="ctr">
              <a:defRPr sz="2700" b="1">
                <a:solidFill>
                  <a:srgbClr val="FDB927"/>
                </a:solidFill>
              </a:defRPr>
            </a:lvl1pPr>
          </a:lstStyle>
          <a:p>
            <a:r>
              <a:rPr lang="en-US"/>
              <a:t>Click to edit Master title style</a:t>
            </a:r>
            <a:endParaRPr lang="en-US" dirty="0"/>
          </a:p>
        </p:txBody>
      </p:sp>
      <p:sp>
        <p:nvSpPr>
          <p:cNvPr id="25603" name="Rectangle 3"/>
          <p:cNvSpPr>
            <a:spLocks noGrp="1" noChangeArrowheads="1"/>
          </p:cNvSpPr>
          <p:nvPr>
            <p:ph type="subTitle" idx="1"/>
          </p:nvPr>
        </p:nvSpPr>
        <p:spPr>
          <a:xfrm>
            <a:off x="0" y="1524000"/>
            <a:ext cx="9144000" cy="609600"/>
          </a:xfrm>
        </p:spPr>
        <p:txBody>
          <a:bodyPr/>
          <a:lstStyle>
            <a:lvl1pPr marL="0" indent="0" algn="ctr">
              <a:buFont typeface="Wingdings" pitchFamily="1" charset="2"/>
              <a:buNone/>
              <a:defRPr sz="2400">
                <a:solidFill>
                  <a:schemeClr val="bg1"/>
                </a:solidFill>
                <a:latin typeface="Georgia" pitchFamily="1" charset="0"/>
              </a:defRPr>
            </a:lvl1pPr>
          </a:lstStyle>
          <a:p>
            <a:r>
              <a:rPr lang="en-US"/>
              <a:t>Click to edit Master subtitle style</a:t>
            </a:r>
            <a:endParaRPr lang="en-US" dirty="0"/>
          </a:p>
        </p:txBody>
      </p:sp>
      <p:sp>
        <p:nvSpPr>
          <p:cNvPr id="8" name="Rectangle 24"/>
          <p:cNvSpPr>
            <a:spLocks noGrp="1" noChangeArrowheads="1"/>
          </p:cNvSpPr>
          <p:nvPr>
            <p:ph type="ftr" sz="quarter" idx="10"/>
          </p:nvPr>
        </p:nvSpPr>
        <p:spPr>
          <a:xfrm>
            <a:off x="4267200" y="6400800"/>
            <a:ext cx="4724400" cy="457200"/>
          </a:xfrm>
          <a:prstGeom prst="rect">
            <a:avLst/>
          </a:prstGeom>
        </p:spPr>
        <p:txBody>
          <a:bodyPr/>
          <a:lstStyle>
            <a:lvl1pPr>
              <a:defRPr sz="1400">
                <a:solidFill>
                  <a:schemeClr val="tx1"/>
                </a:solidFill>
                <a:latin typeface="+mn-lt"/>
                <a:cs typeface="ＭＳ Ｐゴシック" pitchFamily="1" charset="-128"/>
              </a:defRPr>
            </a:lvl1pPr>
          </a:lstStyle>
          <a:p>
            <a:endParaRPr lang="en-US"/>
          </a:p>
        </p:txBody>
      </p:sp>
    </p:spTree>
    <p:extLst>
      <p:ext uri="{BB962C8B-B14F-4D97-AF65-F5344CB8AC3E}">
        <p14:creationId xmlns:p14="http://schemas.microsoft.com/office/powerpoint/2010/main" val="3985784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AndClipArt" preserve="1">
  <p:cSld name="Title, Text and Clip Art">
    <p:spTree>
      <p:nvGrpSpPr>
        <p:cNvPr id="1" name=""/>
        <p:cNvGrpSpPr/>
        <p:nvPr/>
      </p:nvGrpSpPr>
      <p:grpSpPr>
        <a:xfrm>
          <a:off x="0" y="0"/>
          <a:ext cx="0" cy="0"/>
          <a:chOff x="0" y="0"/>
          <a:chExt cx="0" cy="0"/>
        </a:xfrm>
      </p:grpSpPr>
      <p:sp>
        <p:nvSpPr>
          <p:cNvPr id="5"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7"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
        <p:nvSpPr>
          <p:cNvPr id="2" name="Title 1"/>
          <p:cNvSpPr>
            <a:spLocks noGrp="1"/>
          </p:cNvSpPr>
          <p:nvPr>
            <p:ph type="title"/>
          </p:nvPr>
        </p:nvSpPr>
        <p:spPr>
          <a:xfrm>
            <a:off x="1600200" y="1371600"/>
            <a:ext cx="6858000" cy="1066800"/>
          </a:xfrm>
        </p:spPr>
        <p:txBody>
          <a:bodyPr/>
          <a:lstStyle/>
          <a:p>
            <a:r>
              <a:rPr lang="en-US"/>
              <a:t>Click to edit Master title style</a:t>
            </a:r>
          </a:p>
        </p:txBody>
      </p:sp>
      <p:sp>
        <p:nvSpPr>
          <p:cNvPr id="3" name="Text Placeholder 2"/>
          <p:cNvSpPr>
            <a:spLocks noGrp="1"/>
          </p:cNvSpPr>
          <p:nvPr>
            <p:ph type="body" sz="half" idx="1"/>
          </p:nvPr>
        </p:nvSpPr>
        <p:spPr>
          <a:xfrm>
            <a:off x="1600200" y="2590800"/>
            <a:ext cx="3352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5105400" y="2590800"/>
            <a:ext cx="3352800" cy="3505200"/>
          </a:xfrm>
        </p:spPr>
        <p:txBody>
          <a:bodyPr/>
          <a:lstStyle/>
          <a:p>
            <a:pPr lvl="0"/>
            <a:r>
              <a:rPr lang="en-US" noProof="0"/>
              <a:t>Click icon to add clip art</a:t>
            </a:r>
          </a:p>
        </p:txBody>
      </p:sp>
      <p:sp>
        <p:nvSpPr>
          <p:cNvPr id="10" name="Slide Number Placeholder 5"/>
          <p:cNvSpPr>
            <a:spLocks noGrp="1"/>
          </p:cNvSpPr>
          <p:nvPr>
            <p:ph type="sldNum" sz="quarter" idx="10"/>
          </p:nvPr>
        </p:nvSpPr>
        <p:spPr/>
        <p:txBody>
          <a:bodyPr/>
          <a:lstStyle>
            <a:lvl1pPr>
              <a:defRPr/>
            </a:lvl1pPr>
          </a:lstStyle>
          <a:p>
            <a:fld id="{43F35AC1-D95C-4312-A741-74417B2B6666}" type="slidenum">
              <a:rPr lang="en-US" smtClean="0"/>
              <a:t>‹#›</a:t>
            </a:fld>
            <a:endParaRPr lang="en-US"/>
          </a:p>
        </p:txBody>
      </p:sp>
    </p:spTree>
    <p:extLst>
      <p:ext uri="{BB962C8B-B14F-4D97-AF65-F5344CB8AC3E}">
        <p14:creationId xmlns:p14="http://schemas.microsoft.com/office/powerpoint/2010/main" val="103467725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AndTx" preserve="1">
  <p:cSld name="Title, Content and Text">
    <p:spTree>
      <p:nvGrpSpPr>
        <p:cNvPr id="1" name=""/>
        <p:cNvGrpSpPr/>
        <p:nvPr/>
      </p:nvGrpSpPr>
      <p:grpSpPr>
        <a:xfrm>
          <a:off x="0" y="0"/>
          <a:ext cx="0" cy="0"/>
          <a:chOff x="0" y="0"/>
          <a:chExt cx="0" cy="0"/>
        </a:xfrm>
      </p:grpSpPr>
      <p:sp>
        <p:nvSpPr>
          <p:cNvPr id="5"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7"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
        <p:nvSpPr>
          <p:cNvPr id="2" name="Title 1"/>
          <p:cNvSpPr>
            <a:spLocks noGrp="1"/>
          </p:cNvSpPr>
          <p:nvPr>
            <p:ph type="title"/>
          </p:nvPr>
        </p:nvSpPr>
        <p:spPr>
          <a:xfrm>
            <a:off x="1600200" y="1371600"/>
            <a:ext cx="6858000" cy="1066800"/>
          </a:xfrm>
        </p:spPr>
        <p:txBody>
          <a:bodyPr/>
          <a:lstStyle/>
          <a:p>
            <a:r>
              <a:rPr lang="en-US"/>
              <a:t>Click to edit Master title style</a:t>
            </a:r>
          </a:p>
        </p:txBody>
      </p:sp>
      <p:sp>
        <p:nvSpPr>
          <p:cNvPr id="3" name="Content Placeholder 2"/>
          <p:cNvSpPr>
            <a:spLocks noGrp="1"/>
          </p:cNvSpPr>
          <p:nvPr>
            <p:ph sz="half" idx="1"/>
          </p:nvPr>
        </p:nvSpPr>
        <p:spPr>
          <a:xfrm>
            <a:off x="1600200" y="2590800"/>
            <a:ext cx="3352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105400" y="2590800"/>
            <a:ext cx="33528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p:cNvSpPr>
            <a:spLocks noGrp="1"/>
          </p:cNvSpPr>
          <p:nvPr>
            <p:ph type="sldNum" sz="quarter" idx="10"/>
          </p:nvPr>
        </p:nvSpPr>
        <p:spPr/>
        <p:txBody>
          <a:bodyPr/>
          <a:lstStyle>
            <a:lvl1pPr>
              <a:defRPr/>
            </a:lvl1pPr>
          </a:lstStyle>
          <a:p>
            <a:fld id="{43F35AC1-D95C-4312-A741-74417B2B6666}" type="slidenum">
              <a:rPr lang="en-US" smtClean="0"/>
              <a:t>‹#›</a:t>
            </a:fld>
            <a:endParaRPr lang="en-US"/>
          </a:p>
        </p:txBody>
      </p:sp>
    </p:spTree>
    <p:extLst>
      <p:ext uri="{BB962C8B-B14F-4D97-AF65-F5344CB8AC3E}">
        <p14:creationId xmlns:p14="http://schemas.microsoft.com/office/powerpoint/2010/main" val="112667499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5"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7"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
        <p:nvSpPr>
          <p:cNvPr id="2" name="Title 1"/>
          <p:cNvSpPr>
            <a:spLocks noGrp="1"/>
          </p:cNvSpPr>
          <p:nvPr>
            <p:ph type="title"/>
          </p:nvPr>
        </p:nvSpPr>
        <p:spPr>
          <a:xfrm>
            <a:off x="1600200" y="1371600"/>
            <a:ext cx="6858000" cy="1066800"/>
          </a:xfrm>
        </p:spPr>
        <p:txBody>
          <a:bodyPr/>
          <a:lstStyle/>
          <a:p>
            <a:r>
              <a:rPr lang="en-US"/>
              <a:t>Click to edit Master title style</a:t>
            </a:r>
          </a:p>
        </p:txBody>
      </p:sp>
      <p:sp>
        <p:nvSpPr>
          <p:cNvPr id="3" name="Text Placeholder 2"/>
          <p:cNvSpPr>
            <a:spLocks noGrp="1"/>
          </p:cNvSpPr>
          <p:nvPr>
            <p:ph type="body" sz="half" idx="1"/>
          </p:nvPr>
        </p:nvSpPr>
        <p:spPr>
          <a:xfrm>
            <a:off x="1600200" y="2590800"/>
            <a:ext cx="3352800" cy="3505200"/>
          </a:xfrm>
        </p:spPr>
        <p:txBody>
          <a:bodyPr/>
          <a:lstStyle>
            <a:lvl2pPr>
              <a:defRPr sz="18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hart Placeholder 3"/>
          <p:cNvSpPr>
            <a:spLocks noGrp="1"/>
          </p:cNvSpPr>
          <p:nvPr>
            <p:ph type="chart" sz="half" idx="2"/>
          </p:nvPr>
        </p:nvSpPr>
        <p:spPr>
          <a:xfrm>
            <a:off x="5105400" y="2590800"/>
            <a:ext cx="3352800" cy="3505200"/>
          </a:xfrm>
        </p:spPr>
        <p:txBody>
          <a:bodyPr/>
          <a:lstStyle/>
          <a:p>
            <a:pPr lvl="0"/>
            <a:r>
              <a:rPr lang="en-US" noProof="0"/>
              <a:t>Click icon to add chart</a:t>
            </a:r>
          </a:p>
        </p:txBody>
      </p:sp>
      <p:sp>
        <p:nvSpPr>
          <p:cNvPr id="10" name="Slide Number Placeholder 5"/>
          <p:cNvSpPr>
            <a:spLocks noGrp="1"/>
          </p:cNvSpPr>
          <p:nvPr>
            <p:ph type="sldNum" sz="quarter" idx="10"/>
          </p:nvPr>
        </p:nvSpPr>
        <p:spPr/>
        <p:txBody>
          <a:bodyPr/>
          <a:lstStyle>
            <a:lvl1pPr>
              <a:defRPr/>
            </a:lvl1pPr>
          </a:lstStyle>
          <a:p>
            <a:fld id="{43F35AC1-D95C-4312-A741-74417B2B6666}" type="slidenum">
              <a:rPr lang="en-US" smtClean="0"/>
              <a:t>‹#›</a:t>
            </a:fld>
            <a:endParaRPr lang="en-US"/>
          </a:p>
        </p:txBody>
      </p:sp>
    </p:spTree>
    <p:extLst>
      <p:ext uri="{BB962C8B-B14F-4D97-AF65-F5344CB8AC3E}">
        <p14:creationId xmlns:p14="http://schemas.microsoft.com/office/powerpoint/2010/main" val="205463607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6"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7"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600200" y="2590800"/>
            <a:ext cx="6858000" cy="2667000"/>
          </a:xfrm>
        </p:spPr>
        <p:txBody>
          <a:bodyPr/>
          <a:lstStyle>
            <a:lvl2pPr>
              <a:defRPr sz="1800"/>
            </a:lvl2pPr>
            <a:lvl3pPr marL="914400" indent="-165100">
              <a:buClr>
                <a:srgbClr val="004684"/>
              </a:buClr>
              <a:buFont typeface="Arial" pitchFamily="34" charset="0"/>
              <a:buChar char="•"/>
              <a:defRPr sz="2000"/>
            </a:lvl3pPr>
            <a:lvl4pPr marL="1147763" indent="-115888" defTabSz="174625">
              <a:buClr>
                <a:srgbClr val="004684"/>
              </a:buClr>
              <a:buFont typeface="Courier New" pitchFamily="49" charset="0"/>
              <a:buChar char="o"/>
              <a:defRPr sz="1600"/>
            </a:lvl4pPr>
            <a:lvl5pPr marL="1371600" indent="-1746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4"/>
          <p:cNvSpPr>
            <a:spLocks noGrp="1"/>
          </p:cNvSpPr>
          <p:nvPr>
            <p:ph type="sldNum" sz="quarter" idx="10"/>
          </p:nvPr>
        </p:nvSpPr>
        <p:spPr/>
        <p:txBody>
          <a:bodyPr/>
          <a:lstStyle>
            <a:lvl1pPr>
              <a:defRPr/>
            </a:lvl1pPr>
          </a:lstStyle>
          <a:p>
            <a:fld id="{43F35AC1-D95C-4312-A741-74417B2B6666}" type="slidenum">
              <a:rPr lang="en-US" smtClean="0"/>
              <a:t>‹#›</a:t>
            </a:fld>
            <a:endParaRPr lang="en-US"/>
          </a:p>
        </p:txBody>
      </p:sp>
    </p:spTree>
    <p:extLst>
      <p:ext uri="{BB962C8B-B14F-4D97-AF65-F5344CB8AC3E}">
        <p14:creationId xmlns:p14="http://schemas.microsoft.com/office/powerpoint/2010/main" val="56878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6"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7"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9" name="Slide Number Placeholder 4"/>
          <p:cNvSpPr>
            <a:spLocks noGrp="1"/>
          </p:cNvSpPr>
          <p:nvPr>
            <p:ph type="sldNum" sz="quarter" idx="10"/>
          </p:nvPr>
        </p:nvSpPr>
        <p:spPr>
          <a:xfrm>
            <a:off x="8229600" y="6423025"/>
            <a:ext cx="457200" cy="457200"/>
          </a:xfrm>
        </p:spPr>
        <p:txBody>
          <a:bodyPr/>
          <a:lstStyle>
            <a:lvl1pPr>
              <a:defRPr/>
            </a:lvl1pPr>
          </a:lstStyle>
          <a:p>
            <a:fld id="{43F35AC1-D95C-4312-A741-74417B2B6666}" type="slidenum">
              <a:rPr lang="en-US" smtClean="0"/>
              <a:t>‹#›</a:t>
            </a:fld>
            <a:endParaRPr lang="en-US"/>
          </a:p>
        </p:txBody>
      </p:sp>
    </p:spTree>
    <p:extLst>
      <p:ext uri="{BB962C8B-B14F-4D97-AF65-F5344CB8AC3E}">
        <p14:creationId xmlns:p14="http://schemas.microsoft.com/office/powerpoint/2010/main" val="2880301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7"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00200" y="2590800"/>
            <a:ext cx="3352800" cy="350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2590800"/>
            <a:ext cx="3352800" cy="350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10"/>
          </p:nvPr>
        </p:nvSpPr>
        <p:spPr>
          <a:xfrm>
            <a:off x="-381000" y="1066800"/>
            <a:ext cx="3124200" cy="457200"/>
          </a:xfrm>
          <a:prstGeom prst="rect">
            <a:avLst/>
          </a:prstGeom>
        </p:spPr>
        <p:txBody>
          <a:bodyPr/>
          <a:lstStyle>
            <a:lvl1pPr>
              <a:defRPr>
                <a:cs typeface="ＭＳ Ｐゴシック" pitchFamily="1" charset="-128"/>
              </a:defRPr>
            </a:lvl1pPr>
          </a:lstStyle>
          <a:p>
            <a:endParaRPr lang="en-US"/>
          </a:p>
        </p:txBody>
      </p:sp>
      <p:sp>
        <p:nvSpPr>
          <p:cNvPr id="11" name="Slide Number Placeholder 5"/>
          <p:cNvSpPr>
            <a:spLocks noGrp="1"/>
          </p:cNvSpPr>
          <p:nvPr>
            <p:ph type="sldNum" sz="quarter" idx="11"/>
          </p:nvPr>
        </p:nvSpPr>
        <p:spPr/>
        <p:txBody>
          <a:bodyPr/>
          <a:lstStyle>
            <a:lvl1pPr>
              <a:defRPr/>
            </a:lvl1pPr>
          </a:lstStyle>
          <a:p>
            <a:fld id="{43F35AC1-D95C-4312-A741-74417B2B6666}" type="slidenum">
              <a:rPr lang="en-US" smtClean="0"/>
              <a:t>‹#›</a:t>
            </a:fld>
            <a:endParaRPr lang="en-US"/>
          </a:p>
        </p:txBody>
      </p:sp>
    </p:spTree>
    <p:extLst>
      <p:ext uri="{BB962C8B-B14F-4D97-AF65-F5344CB8AC3E}">
        <p14:creationId xmlns:p14="http://schemas.microsoft.com/office/powerpoint/2010/main" val="2982295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9"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10"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6"/>
          <p:cNvSpPr>
            <a:spLocks noGrp="1"/>
          </p:cNvSpPr>
          <p:nvPr>
            <p:ph type="ftr" sz="quarter" idx="10"/>
          </p:nvPr>
        </p:nvSpPr>
        <p:spPr>
          <a:xfrm>
            <a:off x="-381000" y="1066800"/>
            <a:ext cx="3124200" cy="457200"/>
          </a:xfrm>
          <a:prstGeom prst="rect">
            <a:avLst/>
          </a:prstGeom>
        </p:spPr>
        <p:txBody>
          <a:bodyPr/>
          <a:lstStyle>
            <a:lvl1pPr>
              <a:defRPr>
                <a:cs typeface="ＭＳ Ｐゴシック" pitchFamily="1" charset="-128"/>
              </a:defRPr>
            </a:lvl1pPr>
          </a:lstStyle>
          <a:p>
            <a:endParaRPr lang="en-US"/>
          </a:p>
        </p:txBody>
      </p:sp>
      <p:sp>
        <p:nvSpPr>
          <p:cNvPr id="13" name="Slide Number Placeholder 7"/>
          <p:cNvSpPr>
            <a:spLocks noGrp="1"/>
          </p:cNvSpPr>
          <p:nvPr>
            <p:ph type="sldNum" sz="quarter" idx="11"/>
          </p:nvPr>
        </p:nvSpPr>
        <p:spPr/>
        <p:txBody>
          <a:bodyPr/>
          <a:lstStyle>
            <a:lvl1pPr>
              <a:defRPr/>
            </a:lvl1pPr>
          </a:lstStyle>
          <a:p>
            <a:fld id="{43F35AC1-D95C-4312-A741-74417B2B6666}" type="slidenum">
              <a:rPr lang="en-US" smtClean="0"/>
              <a:t>‹#›</a:t>
            </a:fld>
            <a:endParaRPr lang="en-US"/>
          </a:p>
        </p:txBody>
      </p:sp>
    </p:spTree>
    <p:extLst>
      <p:ext uri="{BB962C8B-B14F-4D97-AF65-F5344CB8AC3E}">
        <p14:creationId xmlns:p14="http://schemas.microsoft.com/office/powerpoint/2010/main" val="234046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5"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6"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
        <p:nvSpPr>
          <p:cNvPr id="2" name="Title 1"/>
          <p:cNvSpPr>
            <a:spLocks noGrp="1"/>
          </p:cNvSpPr>
          <p:nvPr>
            <p:ph type="title"/>
          </p:nvPr>
        </p:nvSpPr>
        <p:spPr/>
        <p:txBody>
          <a:bodyPr/>
          <a:lstStyle/>
          <a:p>
            <a:r>
              <a:rPr lang="en-US"/>
              <a:t>Click to edit Master title style</a:t>
            </a:r>
          </a:p>
        </p:txBody>
      </p:sp>
      <p:sp>
        <p:nvSpPr>
          <p:cNvPr id="8" name="Slide Number Placeholder 3"/>
          <p:cNvSpPr>
            <a:spLocks noGrp="1"/>
          </p:cNvSpPr>
          <p:nvPr>
            <p:ph type="sldNum" sz="quarter" idx="10"/>
          </p:nvPr>
        </p:nvSpPr>
        <p:spPr/>
        <p:txBody>
          <a:bodyPr/>
          <a:lstStyle>
            <a:lvl1pPr>
              <a:defRPr/>
            </a:lvl1pPr>
          </a:lstStyle>
          <a:p>
            <a:fld id="{43F35AC1-D95C-4312-A741-74417B2B6666}" type="slidenum">
              <a:rPr lang="en-US" smtClean="0"/>
              <a:t>‹#›</a:t>
            </a:fld>
            <a:endParaRPr lang="en-US"/>
          </a:p>
        </p:txBody>
      </p:sp>
    </p:spTree>
    <p:extLst>
      <p:ext uri="{BB962C8B-B14F-4D97-AF65-F5344CB8AC3E}">
        <p14:creationId xmlns:p14="http://schemas.microsoft.com/office/powerpoint/2010/main" val="355640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4"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
        <p:nvSpPr>
          <p:cNvPr id="7" name="Slide Number Placeholder 2"/>
          <p:cNvSpPr>
            <a:spLocks noGrp="1"/>
          </p:cNvSpPr>
          <p:nvPr>
            <p:ph type="sldNum" sz="quarter" idx="10"/>
          </p:nvPr>
        </p:nvSpPr>
        <p:spPr/>
        <p:txBody>
          <a:bodyPr/>
          <a:lstStyle>
            <a:lvl1pPr>
              <a:defRPr/>
            </a:lvl1pPr>
          </a:lstStyle>
          <a:p>
            <a:fld id="{43F35AC1-D95C-4312-A741-74417B2B6666}" type="slidenum">
              <a:rPr lang="en-US" smtClean="0"/>
              <a:t>‹#›</a:t>
            </a:fld>
            <a:endParaRPr lang="en-US"/>
          </a:p>
        </p:txBody>
      </p:sp>
    </p:spTree>
    <p:extLst>
      <p:ext uri="{BB962C8B-B14F-4D97-AF65-F5344CB8AC3E}">
        <p14:creationId xmlns:p14="http://schemas.microsoft.com/office/powerpoint/2010/main" val="129916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7"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4"/>
          <p:cNvSpPr>
            <a:spLocks noGrp="1"/>
          </p:cNvSpPr>
          <p:nvPr>
            <p:ph type="ftr" sz="quarter" idx="10"/>
          </p:nvPr>
        </p:nvSpPr>
        <p:spPr>
          <a:xfrm>
            <a:off x="-381000" y="1066800"/>
            <a:ext cx="3124200" cy="457200"/>
          </a:xfrm>
          <a:prstGeom prst="rect">
            <a:avLst/>
          </a:prstGeom>
        </p:spPr>
        <p:txBody>
          <a:bodyPr/>
          <a:lstStyle>
            <a:lvl1pPr>
              <a:defRPr>
                <a:cs typeface="ＭＳ Ｐゴシック" pitchFamily="1" charset="-128"/>
              </a:defRPr>
            </a:lvl1pPr>
          </a:lstStyle>
          <a:p>
            <a:endParaRPr lang="en-US"/>
          </a:p>
        </p:txBody>
      </p:sp>
      <p:sp>
        <p:nvSpPr>
          <p:cNvPr id="11" name="Slide Number Placeholder 5"/>
          <p:cNvSpPr>
            <a:spLocks noGrp="1"/>
          </p:cNvSpPr>
          <p:nvPr>
            <p:ph type="sldNum" sz="quarter" idx="11"/>
          </p:nvPr>
        </p:nvSpPr>
        <p:spPr/>
        <p:txBody>
          <a:bodyPr/>
          <a:lstStyle>
            <a:lvl1pPr>
              <a:defRPr/>
            </a:lvl1pPr>
          </a:lstStyle>
          <a:p>
            <a:fld id="{43F35AC1-D95C-4312-A741-74417B2B6666}" type="slidenum">
              <a:rPr lang="en-US" smtClean="0"/>
              <a:t>‹#›</a:t>
            </a:fld>
            <a:endParaRPr lang="en-US"/>
          </a:p>
        </p:txBody>
      </p:sp>
    </p:spTree>
    <p:extLst>
      <p:ext uri="{BB962C8B-B14F-4D97-AF65-F5344CB8AC3E}">
        <p14:creationId xmlns:p14="http://schemas.microsoft.com/office/powerpoint/2010/main" val="3643515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7"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8" name="Picture 12" descr="®LETTER MARK_PMS123-288.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Slide Number Placeholder 5"/>
          <p:cNvSpPr>
            <a:spLocks noGrp="1"/>
          </p:cNvSpPr>
          <p:nvPr>
            <p:ph type="sldNum" sz="quarter" idx="10"/>
          </p:nvPr>
        </p:nvSpPr>
        <p:spPr/>
        <p:txBody>
          <a:bodyPr/>
          <a:lstStyle>
            <a:lvl1pPr>
              <a:defRPr/>
            </a:lvl1pPr>
          </a:lstStyle>
          <a:p>
            <a:fld id="{43F35AC1-D95C-4312-A741-74417B2B6666}" type="slidenum">
              <a:rPr lang="en-US" smtClean="0"/>
              <a:t>‹#›</a:t>
            </a:fld>
            <a:endParaRPr lang="en-US"/>
          </a:p>
        </p:txBody>
      </p:sp>
    </p:spTree>
    <p:extLst>
      <p:ext uri="{BB962C8B-B14F-4D97-AF65-F5344CB8AC3E}">
        <p14:creationId xmlns:p14="http://schemas.microsoft.com/office/powerpoint/2010/main" val="2449358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8"/>
          <p:cNvSpPr>
            <a:spLocks noChangeArrowheads="1"/>
          </p:cNvSpPr>
          <p:nvPr/>
        </p:nvSpPr>
        <p:spPr bwMode="auto">
          <a:xfrm>
            <a:off x="3175" y="307975"/>
            <a:ext cx="9144000" cy="704850"/>
          </a:xfrm>
          <a:prstGeom prst="rect">
            <a:avLst/>
          </a:prstGeom>
          <a:solidFill>
            <a:srgbClr val="FDB92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27" name="Rectangle 2"/>
          <p:cNvSpPr>
            <a:spLocks noGrp="1" noChangeArrowheads="1"/>
          </p:cNvSpPr>
          <p:nvPr>
            <p:ph type="title"/>
          </p:nvPr>
        </p:nvSpPr>
        <p:spPr bwMode="auto">
          <a:xfrm>
            <a:off x="1600200" y="1371600"/>
            <a:ext cx="6858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1600200" y="2590800"/>
            <a:ext cx="6858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	Fourth level</a:t>
            </a:r>
          </a:p>
          <a:p>
            <a:pPr lvl="4"/>
            <a:r>
              <a:rPr lang="en-US"/>
              <a:t>Fifth level</a:t>
            </a:r>
          </a:p>
        </p:txBody>
      </p:sp>
      <p:sp>
        <p:nvSpPr>
          <p:cNvPr id="1030" name="Rectangle 6"/>
          <p:cNvSpPr>
            <a:spLocks noGrp="1" noChangeArrowheads="1"/>
          </p:cNvSpPr>
          <p:nvPr>
            <p:ph type="sldNum" sz="quarter" idx="4"/>
          </p:nvPr>
        </p:nvSpPr>
        <p:spPr bwMode="auto">
          <a:xfrm>
            <a:off x="8458200" y="6477000"/>
            <a:ext cx="4572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000">
                <a:solidFill>
                  <a:schemeClr val="bg2"/>
                </a:solidFill>
              </a:defRPr>
            </a:lvl1pPr>
          </a:lstStyle>
          <a:p>
            <a:fld id="{43F35AC1-D95C-4312-A741-74417B2B6666}" type="slidenum">
              <a:rPr lang="en-US" smtClean="0"/>
              <a:t>‹#›</a:t>
            </a:fld>
            <a:endParaRPr lang="en-US"/>
          </a:p>
        </p:txBody>
      </p:sp>
      <p:sp>
        <p:nvSpPr>
          <p:cNvPr id="1033" name="Text Box 24"/>
          <p:cNvSpPr txBox="1">
            <a:spLocks noChangeArrowheads="1"/>
          </p:cNvSpPr>
          <p:nvPr/>
        </p:nvSpPr>
        <p:spPr bwMode="auto">
          <a:xfrm>
            <a:off x="914400" y="457200"/>
            <a:ext cx="7162800" cy="338138"/>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600" b="1">
                <a:solidFill>
                  <a:srgbClr val="004684"/>
                </a:solidFill>
                <a:latin typeface="Arial" charset="0"/>
              </a:rPr>
              <a:t>North Carolina Agricultural and Technical State University</a:t>
            </a:r>
            <a:endParaRPr lang="en-US" sz="1800" b="1">
              <a:solidFill>
                <a:srgbClr val="004684"/>
              </a:solidFill>
              <a:latin typeface="Arial" charset="0"/>
            </a:endParaRPr>
          </a:p>
        </p:txBody>
      </p:sp>
      <p:sp>
        <p:nvSpPr>
          <p:cNvPr id="1031" name="Rectangle 18"/>
          <p:cNvSpPr>
            <a:spLocks noChangeArrowheads="1"/>
          </p:cNvSpPr>
          <p:nvPr/>
        </p:nvSpPr>
        <p:spPr bwMode="auto">
          <a:xfrm>
            <a:off x="-6350" y="0"/>
            <a:ext cx="9144000" cy="266700"/>
          </a:xfrm>
          <a:prstGeom prst="rect">
            <a:avLst/>
          </a:prstGeom>
          <a:solidFill>
            <a:srgbClr val="0046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1032" name="Picture 9" descr="®LETTER MARK_PMS123-288.eps"/>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152400"/>
            <a:ext cx="142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24"/>
          <p:cNvSpPr txBox="1">
            <a:spLocks noChangeArrowheads="1"/>
          </p:cNvSpPr>
          <p:nvPr/>
        </p:nvSpPr>
        <p:spPr bwMode="auto">
          <a:xfrm>
            <a:off x="7467600" y="6459538"/>
            <a:ext cx="7162800" cy="246062"/>
          </a:xfrm>
          <a:prstGeom prst="rect">
            <a:avLst/>
          </a:prstGeom>
          <a:noFill/>
          <a:ln>
            <a:noFill/>
          </a:ln>
          <a:extLst/>
        </p:spPr>
        <p:txBody>
          <a:bodyPr>
            <a:spAutoFit/>
          </a:bodyPr>
          <a:lstStyle>
            <a:lvl1pPr>
              <a:defRPr sz="2400">
                <a:solidFill>
                  <a:schemeClr val="tx1"/>
                </a:solidFill>
                <a:latin typeface="Trebuchet MS" charset="0"/>
                <a:ea typeface="ＭＳ Ｐゴシック" pitchFamily="1" charset="-128"/>
              </a:defRPr>
            </a:lvl1pPr>
            <a:lvl2pPr marL="37931725" indent="-37474525">
              <a:defRPr sz="2400">
                <a:solidFill>
                  <a:schemeClr val="tx1"/>
                </a:solidFill>
                <a:latin typeface="Trebuchet MS" charset="0"/>
                <a:ea typeface="ＭＳ Ｐゴシック" pitchFamily="1" charset="-128"/>
              </a:defRPr>
            </a:lvl2pPr>
            <a:lvl3pPr>
              <a:defRPr sz="2400">
                <a:solidFill>
                  <a:schemeClr val="tx1"/>
                </a:solidFill>
                <a:latin typeface="Trebuchet MS" charset="0"/>
                <a:ea typeface="ＭＳ Ｐゴシック" pitchFamily="1" charset="-128"/>
              </a:defRPr>
            </a:lvl3pPr>
            <a:lvl4pPr>
              <a:defRPr sz="2400">
                <a:solidFill>
                  <a:schemeClr val="tx1"/>
                </a:solidFill>
                <a:latin typeface="Trebuchet MS" charset="0"/>
                <a:ea typeface="ＭＳ Ｐゴシック" pitchFamily="1" charset="-128"/>
              </a:defRPr>
            </a:lvl4pPr>
            <a:lvl5pPr>
              <a:defRPr sz="2400">
                <a:solidFill>
                  <a:schemeClr val="tx1"/>
                </a:solidFill>
                <a:latin typeface="Trebuchet MS" charset="0"/>
                <a:ea typeface="ＭＳ Ｐゴシック" pitchFamily="1" charset="-128"/>
              </a:defRPr>
            </a:lvl5pPr>
            <a:lvl6pPr marL="457200" eaLnBrk="0" fontAlgn="base" hangingPunct="0">
              <a:spcBef>
                <a:spcPct val="0"/>
              </a:spcBef>
              <a:spcAft>
                <a:spcPct val="0"/>
              </a:spcAft>
              <a:defRPr sz="2400">
                <a:solidFill>
                  <a:schemeClr val="tx1"/>
                </a:solidFill>
                <a:latin typeface="Trebuchet MS" charset="0"/>
                <a:ea typeface="ＭＳ Ｐゴシック" pitchFamily="1" charset="-128"/>
              </a:defRPr>
            </a:lvl6pPr>
            <a:lvl7pPr marL="914400" eaLnBrk="0" fontAlgn="base" hangingPunct="0">
              <a:spcBef>
                <a:spcPct val="0"/>
              </a:spcBef>
              <a:spcAft>
                <a:spcPct val="0"/>
              </a:spcAft>
              <a:defRPr sz="2400">
                <a:solidFill>
                  <a:schemeClr val="tx1"/>
                </a:solidFill>
                <a:latin typeface="Trebuchet MS" charset="0"/>
                <a:ea typeface="ＭＳ Ｐゴシック" pitchFamily="1" charset="-128"/>
              </a:defRPr>
            </a:lvl7pPr>
            <a:lvl8pPr marL="1371600" eaLnBrk="0" fontAlgn="base" hangingPunct="0">
              <a:spcBef>
                <a:spcPct val="0"/>
              </a:spcBef>
              <a:spcAft>
                <a:spcPct val="0"/>
              </a:spcAft>
              <a:defRPr sz="2400">
                <a:solidFill>
                  <a:schemeClr val="tx1"/>
                </a:solidFill>
                <a:latin typeface="Trebuchet MS" charset="0"/>
                <a:ea typeface="ＭＳ Ｐゴシック" pitchFamily="1" charset="-128"/>
              </a:defRPr>
            </a:lvl8pPr>
            <a:lvl9pPr marL="1828800" eaLnBrk="0" fontAlgn="base" hangingPunct="0">
              <a:spcBef>
                <a:spcPct val="0"/>
              </a:spcBef>
              <a:spcAft>
                <a:spcPct val="0"/>
              </a:spcAft>
              <a:defRPr sz="2400">
                <a:solidFill>
                  <a:schemeClr val="tx1"/>
                </a:solidFill>
                <a:latin typeface="Trebuchet MS" charset="0"/>
                <a:ea typeface="ＭＳ Ｐゴシック" pitchFamily="1" charset="-128"/>
              </a:defRPr>
            </a:lvl9pPr>
          </a:lstStyle>
          <a:p>
            <a:pPr>
              <a:spcBef>
                <a:spcPct val="50000"/>
              </a:spcBef>
              <a:defRPr/>
            </a:pPr>
            <a:r>
              <a:rPr lang="en-US" sz="1000" b="1" dirty="0">
                <a:solidFill>
                  <a:srgbClr val="808080"/>
                </a:solidFill>
                <a:latin typeface="Arial" charset="0"/>
              </a:rPr>
              <a:t>www.ncat.edu</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1" fontAlgn="base" hangingPunct="1">
        <a:lnSpc>
          <a:spcPct val="110000"/>
        </a:lnSpc>
        <a:spcBef>
          <a:spcPct val="0"/>
        </a:spcBef>
        <a:spcAft>
          <a:spcPct val="0"/>
        </a:spcAft>
        <a:defRPr sz="3000">
          <a:solidFill>
            <a:srgbClr val="004684"/>
          </a:solidFill>
          <a:latin typeface="+mj-lt"/>
          <a:ea typeface="+mj-ea"/>
          <a:cs typeface="ＭＳ Ｐゴシック" pitchFamily="1" charset="-128"/>
        </a:defRPr>
      </a:lvl1pPr>
      <a:lvl2pPr algn="l" rtl="0" eaLnBrk="1" fontAlgn="base" hangingPunct="1">
        <a:lnSpc>
          <a:spcPct val="110000"/>
        </a:lnSpc>
        <a:spcBef>
          <a:spcPct val="0"/>
        </a:spcBef>
        <a:spcAft>
          <a:spcPct val="0"/>
        </a:spcAft>
        <a:defRPr sz="3000">
          <a:solidFill>
            <a:srgbClr val="004684"/>
          </a:solidFill>
          <a:latin typeface="Georgia" pitchFamily="1" charset="0"/>
          <a:ea typeface="ＭＳ Ｐゴシック" pitchFamily="1" charset="-128"/>
          <a:cs typeface="ＭＳ Ｐゴシック" pitchFamily="1" charset="-128"/>
        </a:defRPr>
      </a:lvl2pPr>
      <a:lvl3pPr algn="l" rtl="0" eaLnBrk="1" fontAlgn="base" hangingPunct="1">
        <a:lnSpc>
          <a:spcPct val="110000"/>
        </a:lnSpc>
        <a:spcBef>
          <a:spcPct val="0"/>
        </a:spcBef>
        <a:spcAft>
          <a:spcPct val="0"/>
        </a:spcAft>
        <a:defRPr sz="3000">
          <a:solidFill>
            <a:srgbClr val="004684"/>
          </a:solidFill>
          <a:latin typeface="Georgia" pitchFamily="1" charset="0"/>
          <a:ea typeface="ＭＳ Ｐゴシック" pitchFamily="1" charset="-128"/>
          <a:cs typeface="ＭＳ Ｐゴシック" pitchFamily="1" charset="-128"/>
        </a:defRPr>
      </a:lvl3pPr>
      <a:lvl4pPr algn="l" rtl="0" eaLnBrk="1" fontAlgn="base" hangingPunct="1">
        <a:lnSpc>
          <a:spcPct val="110000"/>
        </a:lnSpc>
        <a:spcBef>
          <a:spcPct val="0"/>
        </a:spcBef>
        <a:spcAft>
          <a:spcPct val="0"/>
        </a:spcAft>
        <a:defRPr sz="3000">
          <a:solidFill>
            <a:srgbClr val="004684"/>
          </a:solidFill>
          <a:latin typeface="Georgia" pitchFamily="1" charset="0"/>
          <a:ea typeface="ＭＳ Ｐゴシック" pitchFamily="1" charset="-128"/>
          <a:cs typeface="ＭＳ Ｐゴシック" pitchFamily="1" charset="-128"/>
        </a:defRPr>
      </a:lvl4pPr>
      <a:lvl5pPr algn="l" rtl="0" eaLnBrk="1" fontAlgn="base" hangingPunct="1">
        <a:lnSpc>
          <a:spcPct val="110000"/>
        </a:lnSpc>
        <a:spcBef>
          <a:spcPct val="0"/>
        </a:spcBef>
        <a:spcAft>
          <a:spcPct val="0"/>
        </a:spcAft>
        <a:defRPr sz="3000">
          <a:solidFill>
            <a:srgbClr val="004684"/>
          </a:solidFill>
          <a:latin typeface="Georgia" pitchFamily="1" charset="0"/>
          <a:ea typeface="ＭＳ Ｐゴシック" pitchFamily="1" charset="-128"/>
          <a:cs typeface="ＭＳ Ｐゴシック" pitchFamily="1" charset="-128"/>
        </a:defRPr>
      </a:lvl5pPr>
      <a:lvl6pPr marL="457200" algn="l" rtl="0" eaLnBrk="1" fontAlgn="base" hangingPunct="1">
        <a:lnSpc>
          <a:spcPct val="110000"/>
        </a:lnSpc>
        <a:spcBef>
          <a:spcPct val="0"/>
        </a:spcBef>
        <a:spcAft>
          <a:spcPct val="0"/>
        </a:spcAft>
        <a:defRPr sz="3000">
          <a:solidFill>
            <a:schemeClr val="accent2"/>
          </a:solidFill>
          <a:latin typeface="Georgia" pitchFamily="1" charset="0"/>
          <a:ea typeface="ＭＳ Ｐゴシック" pitchFamily="1" charset="-128"/>
        </a:defRPr>
      </a:lvl6pPr>
      <a:lvl7pPr marL="914400" algn="l" rtl="0" eaLnBrk="1" fontAlgn="base" hangingPunct="1">
        <a:lnSpc>
          <a:spcPct val="110000"/>
        </a:lnSpc>
        <a:spcBef>
          <a:spcPct val="0"/>
        </a:spcBef>
        <a:spcAft>
          <a:spcPct val="0"/>
        </a:spcAft>
        <a:defRPr sz="3000">
          <a:solidFill>
            <a:schemeClr val="accent2"/>
          </a:solidFill>
          <a:latin typeface="Georgia" pitchFamily="1" charset="0"/>
          <a:ea typeface="ＭＳ Ｐゴシック" pitchFamily="1" charset="-128"/>
        </a:defRPr>
      </a:lvl7pPr>
      <a:lvl8pPr marL="1371600" algn="l" rtl="0" eaLnBrk="1" fontAlgn="base" hangingPunct="1">
        <a:lnSpc>
          <a:spcPct val="110000"/>
        </a:lnSpc>
        <a:spcBef>
          <a:spcPct val="0"/>
        </a:spcBef>
        <a:spcAft>
          <a:spcPct val="0"/>
        </a:spcAft>
        <a:defRPr sz="3000">
          <a:solidFill>
            <a:schemeClr val="accent2"/>
          </a:solidFill>
          <a:latin typeface="Georgia" pitchFamily="1" charset="0"/>
          <a:ea typeface="ＭＳ Ｐゴシック" pitchFamily="1" charset="-128"/>
        </a:defRPr>
      </a:lvl8pPr>
      <a:lvl9pPr marL="1828800" algn="l" rtl="0" eaLnBrk="1" fontAlgn="base" hangingPunct="1">
        <a:lnSpc>
          <a:spcPct val="110000"/>
        </a:lnSpc>
        <a:spcBef>
          <a:spcPct val="0"/>
        </a:spcBef>
        <a:spcAft>
          <a:spcPct val="0"/>
        </a:spcAft>
        <a:defRPr sz="3000">
          <a:solidFill>
            <a:schemeClr val="accent2"/>
          </a:solidFill>
          <a:latin typeface="Georgia" pitchFamily="1" charset="0"/>
          <a:ea typeface="ＭＳ Ｐゴシック" pitchFamily="1" charset="-128"/>
        </a:defRPr>
      </a:lvl9pPr>
    </p:titleStyle>
    <p:bodyStyle>
      <a:lvl1pPr marL="342900" indent="-342900" algn="l" rtl="0" eaLnBrk="1" fontAlgn="base" hangingPunct="1">
        <a:lnSpc>
          <a:spcPct val="120000"/>
        </a:lnSpc>
        <a:spcBef>
          <a:spcPct val="20000"/>
        </a:spcBef>
        <a:spcAft>
          <a:spcPct val="0"/>
        </a:spcAft>
        <a:buClr>
          <a:srgbClr val="004684"/>
        </a:buClr>
        <a:buFont typeface="Wingdings" charset="2"/>
        <a:buChar char="§"/>
        <a:defRPr sz="2000">
          <a:solidFill>
            <a:schemeClr val="tx1"/>
          </a:solidFill>
          <a:latin typeface="+mn-lt"/>
          <a:ea typeface="+mn-ea"/>
          <a:cs typeface="ＭＳ Ｐゴシック" pitchFamily="1" charset="-128"/>
        </a:defRPr>
      </a:lvl1pPr>
      <a:lvl2pPr marL="635000" indent="-177800" algn="l" rtl="0" eaLnBrk="1" fontAlgn="base" hangingPunct="1">
        <a:spcBef>
          <a:spcPct val="20000"/>
        </a:spcBef>
        <a:spcAft>
          <a:spcPct val="0"/>
        </a:spcAft>
        <a:buClr>
          <a:srgbClr val="A9932C"/>
        </a:buClr>
        <a:buChar char="»"/>
        <a:defRPr sz="2000">
          <a:solidFill>
            <a:schemeClr val="tx1"/>
          </a:solidFill>
          <a:latin typeface="+mn-lt"/>
          <a:ea typeface="+mn-ea"/>
          <a:cs typeface="ＭＳ Ｐゴシック" pitchFamily="1" charset="-128"/>
        </a:defRPr>
      </a:lvl2pPr>
      <a:lvl3pPr marL="914400" indent="-165100" algn="l" rtl="0" eaLnBrk="1" fontAlgn="base" hangingPunct="1">
        <a:spcBef>
          <a:spcPct val="20000"/>
        </a:spcBef>
        <a:spcAft>
          <a:spcPct val="0"/>
        </a:spcAft>
        <a:buClr>
          <a:srgbClr val="004684"/>
        </a:buClr>
        <a:buFont typeface="Arial" charset="0"/>
        <a:buChar char="•"/>
        <a:defRPr sz="2000">
          <a:solidFill>
            <a:schemeClr val="tx1"/>
          </a:solidFill>
          <a:latin typeface="+mn-lt"/>
          <a:ea typeface="+mn-ea"/>
          <a:cs typeface="ＭＳ Ｐゴシック" pitchFamily="1" charset="-128"/>
        </a:defRPr>
      </a:lvl3pPr>
      <a:lvl4pPr marL="1089025" indent="-174625" algn="l" defTabSz="282575" rtl="0" eaLnBrk="1" fontAlgn="base" hangingPunct="1">
        <a:spcBef>
          <a:spcPct val="20000"/>
        </a:spcBef>
        <a:spcAft>
          <a:spcPct val="0"/>
        </a:spcAft>
        <a:buClr>
          <a:srgbClr val="004684"/>
        </a:buClr>
        <a:buSzPct val="75000"/>
        <a:buFont typeface="Courier New" pitchFamily="49" charset="0"/>
        <a:buChar char="o"/>
        <a:defRPr>
          <a:solidFill>
            <a:schemeClr val="tx1"/>
          </a:solidFill>
          <a:latin typeface="+mn-lt"/>
          <a:ea typeface="+mn-ea"/>
          <a:cs typeface="ＭＳ Ｐゴシック" pitchFamily="1" charset="-128"/>
        </a:defRPr>
      </a:lvl4pPr>
      <a:lvl5pPr marL="1257300" indent="-165100" algn="l" rtl="0" eaLnBrk="1" fontAlgn="base" hangingPunct="1">
        <a:lnSpc>
          <a:spcPct val="120000"/>
        </a:lnSpc>
        <a:spcBef>
          <a:spcPct val="20000"/>
        </a:spcBef>
        <a:spcAft>
          <a:spcPct val="0"/>
        </a:spcAft>
        <a:buClr>
          <a:srgbClr val="A88F25"/>
        </a:buClr>
        <a:buChar char="»"/>
        <a:defRPr sz="1400">
          <a:solidFill>
            <a:schemeClr val="tx1"/>
          </a:solidFill>
          <a:latin typeface="+mn-lt"/>
          <a:ea typeface="+mn-ea"/>
          <a:cs typeface="ＭＳ Ｐゴシック" pitchFamily="1" charset="-128"/>
        </a:defRPr>
      </a:lvl5pPr>
      <a:lvl6pPr marL="1714500" indent="-165100" algn="l" rtl="0" eaLnBrk="1" fontAlgn="base" hangingPunct="1">
        <a:lnSpc>
          <a:spcPct val="120000"/>
        </a:lnSpc>
        <a:spcBef>
          <a:spcPct val="20000"/>
        </a:spcBef>
        <a:spcAft>
          <a:spcPct val="0"/>
        </a:spcAft>
        <a:buClr>
          <a:srgbClr val="A88F25"/>
        </a:buClr>
        <a:buChar char="»"/>
        <a:defRPr sz="1400">
          <a:solidFill>
            <a:schemeClr val="tx1"/>
          </a:solidFill>
          <a:latin typeface="+mn-lt"/>
          <a:ea typeface="+mn-ea"/>
        </a:defRPr>
      </a:lvl6pPr>
      <a:lvl7pPr marL="2171700" indent="-165100" algn="l" rtl="0" eaLnBrk="1" fontAlgn="base" hangingPunct="1">
        <a:lnSpc>
          <a:spcPct val="120000"/>
        </a:lnSpc>
        <a:spcBef>
          <a:spcPct val="20000"/>
        </a:spcBef>
        <a:spcAft>
          <a:spcPct val="0"/>
        </a:spcAft>
        <a:buClr>
          <a:srgbClr val="A88F25"/>
        </a:buClr>
        <a:buChar char="»"/>
        <a:defRPr sz="1400">
          <a:solidFill>
            <a:schemeClr val="tx1"/>
          </a:solidFill>
          <a:latin typeface="+mn-lt"/>
          <a:ea typeface="+mn-ea"/>
        </a:defRPr>
      </a:lvl7pPr>
      <a:lvl8pPr marL="2628900" indent="-165100" algn="l" rtl="0" eaLnBrk="1" fontAlgn="base" hangingPunct="1">
        <a:lnSpc>
          <a:spcPct val="120000"/>
        </a:lnSpc>
        <a:spcBef>
          <a:spcPct val="20000"/>
        </a:spcBef>
        <a:spcAft>
          <a:spcPct val="0"/>
        </a:spcAft>
        <a:buClr>
          <a:srgbClr val="A88F25"/>
        </a:buClr>
        <a:buChar char="»"/>
        <a:defRPr sz="1400">
          <a:solidFill>
            <a:schemeClr val="tx1"/>
          </a:solidFill>
          <a:latin typeface="+mn-lt"/>
          <a:ea typeface="+mn-ea"/>
        </a:defRPr>
      </a:lvl8pPr>
      <a:lvl9pPr marL="3086100" indent="-165100" algn="l" rtl="0" eaLnBrk="1" fontAlgn="base" hangingPunct="1">
        <a:lnSpc>
          <a:spcPct val="120000"/>
        </a:lnSpc>
        <a:spcBef>
          <a:spcPct val="20000"/>
        </a:spcBef>
        <a:spcAft>
          <a:spcPct val="0"/>
        </a:spcAft>
        <a:buClr>
          <a:srgbClr val="A88F25"/>
        </a:buClr>
        <a:buChar char="»"/>
        <a:defRPr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4.jpe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gg7vr0ovLAhWJFz4KHVIwBOoQjRwIBw&amp;url=http://www.crutchfield.com/ISEO-rgbtcspd/learn/blogs/staff_reviews/archive/2008/07/02/tamron-af28-300-di-vc-lens.aspx&amp;bvm=bv.114733917,d.cWw&amp;psig=AFQjCNGJOQa7TsnWvmsS06a4Ar1xSCUJYw&amp;ust=1456239974183865"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hyperlink" Target="http://www.forbixindia.com/electronics/products/traffic-light-control/wireless-traffic-light-controller-syste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04800"/>
            <a:ext cx="9144000" cy="685800"/>
          </a:xfrm>
        </p:spPr>
        <p:txBody>
          <a:bodyPr>
            <a:normAutofit fontScale="90000"/>
          </a:bodyPr>
          <a:lstStyle/>
          <a:p>
            <a:r>
              <a:rPr lang="en-US" dirty="0"/>
              <a:t>Modeling and Analyzing the Effects of Delays - Consensus of Networks of Multi-Agent Systems </a:t>
            </a:r>
          </a:p>
        </p:txBody>
      </p:sp>
      <p:sp>
        <p:nvSpPr>
          <p:cNvPr id="3" name="Subtitle 2"/>
          <p:cNvSpPr>
            <a:spLocks noGrp="1"/>
          </p:cNvSpPr>
          <p:nvPr>
            <p:ph type="subTitle" idx="1"/>
          </p:nvPr>
        </p:nvSpPr>
        <p:spPr>
          <a:xfrm>
            <a:off x="6178" y="1143000"/>
            <a:ext cx="9144000" cy="609600"/>
          </a:xfrm>
        </p:spPr>
        <p:txBody>
          <a:bodyPr/>
          <a:lstStyle/>
          <a:p>
            <a:r>
              <a:rPr lang="en-US" dirty="0" err="1"/>
              <a:t>Myrielle</a:t>
            </a:r>
            <a:r>
              <a:rPr lang="en-US" dirty="0"/>
              <a:t> Allen-Prince</a:t>
            </a:r>
          </a:p>
          <a:p>
            <a:r>
              <a:rPr lang="en-US" dirty="0"/>
              <a:t>MS Candidate</a:t>
            </a:r>
          </a:p>
          <a:p>
            <a:r>
              <a:rPr lang="en-US" dirty="0"/>
              <a:t>Mechanical Engineering</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38559"/>
            <a:ext cx="3429000" cy="52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1033653"/>
      </p:ext>
    </p:extLst>
  </p:cSld>
  <p:clrMapOvr>
    <a:masterClrMapping/>
  </p:clrMapOvr>
  <mc:AlternateContent xmlns:mc="http://schemas.openxmlformats.org/markup-compatibility/2006" xmlns:p14="http://schemas.microsoft.com/office/powerpoint/2010/main">
    <mc:Choice Requires="p14">
      <p:transition spd="slow" p14:dur="2000" advTm="11099"/>
    </mc:Choice>
    <mc:Fallback xmlns="">
      <p:transition spd="slow" advTm="1109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Analyzing Stability</a:t>
            </a:r>
          </a:p>
        </p:txBody>
      </p:sp>
      <mc:AlternateContent xmlns:mc="http://schemas.openxmlformats.org/markup-compatibility/2006">
        <mc:Choice xmlns:a14="http://schemas.microsoft.com/office/drawing/2010/main" Requires="a14">
          <p:sp>
            <p:nvSpPr>
              <p:cNvPr id="5" name="Content Placeholder 2"/>
              <p:cNvSpPr>
                <a:spLocks noGrp="1"/>
              </p:cNvSpPr>
              <p:nvPr>
                <p:ph idx="1"/>
              </p:nvPr>
            </p:nvSpPr>
            <p:spPr/>
            <p:txBody>
              <a:bodyPr>
                <a:normAutofit fontScale="92500" lnSpcReduction="10000"/>
              </a:bodyPr>
              <a:lstStyle/>
              <a:p>
                <a:pPr lvl="1">
                  <a:buFont typeface="Arial" pitchFamily="34" charset="0"/>
                  <a:buChar char="•"/>
                </a:pPr>
                <a:r>
                  <a:rPr lang="en-US" dirty="0" smtClean="0"/>
                  <a:t>characteristic spectrum </a:t>
                </a:r>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𝑆</m:t>
                      </m:r>
                      <m:r>
                        <a:rPr lang="en-US" i="1">
                          <a:latin typeface="Cambria Math"/>
                        </a:rPr>
                        <m:t>=</m:t>
                      </m:r>
                      <m:f>
                        <m:fPr>
                          <m:ctrlPr>
                            <a:rPr lang="en-US" i="1">
                              <a:latin typeface="Cambria Math"/>
                            </a:rPr>
                          </m:ctrlPr>
                        </m:fPr>
                        <m:num>
                          <m:r>
                            <a:rPr lang="en-US" i="1">
                              <a:latin typeface="Cambria Math"/>
                            </a:rPr>
                            <m:t>1</m:t>
                          </m:r>
                        </m:num>
                        <m:den>
                          <m:r>
                            <a:rPr lang="en-US" i="1">
                              <a:latin typeface="Cambria Math"/>
                            </a:rPr>
                            <m:t>𝜏</m:t>
                          </m:r>
                        </m:den>
                      </m:f>
                      <m:r>
                        <a:rPr lang="en-US" b="0" i="1" smtClean="0">
                          <a:latin typeface="Cambria Math"/>
                        </a:rPr>
                        <m:t>𝑊</m:t>
                      </m:r>
                      <m:d>
                        <m:dPr>
                          <m:ctrlPr>
                            <a:rPr lang="en-US" i="1">
                              <a:latin typeface="Cambria Math"/>
                            </a:rPr>
                          </m:ctrlPr>
                        </m:dPr>
                        <m:e>
                          <m:r>
                            <a:rPr lang="en-US" b="0" i="1" smtClean="0">
                              <a:latin typeface="Cambria Math"/>
                            </a:rPr>
                            <m:t>−</m:t>
                          </m:r>
                          <m:sSub>
                            <m:sSubPr>
                              <m:ctrlPr>
                                <a:rPr lang="en-US" b="0" i="1" smtClean="0">
                                  <a:latin typeface="Cambria Math"/>
                                </a:rPr>
                              </m:ctrlPr>
                            </m:sSubPr>
                            <m:e>
                              <m:r>
                                <a:rPr lang="en-US" i="1">
                                  <a:latin typeface="Cambria Math"/>
                                </a:rPr>
                                <m:t>𝐴</m:t>
                              </m:r>
                            </m:e>
                            <m:sub>
                              <m:r>
                                <a:rPr lang="en-US" b="0" i="1" smtClean="0">
                                  <a:latin typeface="Cambria Math"/>
                                </a:rPr>
                                <m:t>𝑑</m:t>
                              </m:r>
                            </m:sub>
                          </m:sSub>
                          <m:r>
                            <a:rPr lang="en-US" i="1">
                              <a:latin typeface="Cambria Math"/>
                            </a:rPr>
                            <m:t>𝜏</m:t>
                          </m:r>
                          <m:sSup>
                            <m:sSupPr>
                              <m:ctrlPr>
                                <a:rPr lang="en-US" b="0" i="1" smtClean="0">
                                  <a:latin typeface="Cambria Math"/>
                                </a:rPr>
                              </m:ctrlPr>
                            </m:sSupPr>
                            <m:e>
                              <m:r>
                                <a:rPr lang="en-US" b="0" i="1" smtClean="0">
                                  <a:latin typeface="Cambria Math"/>
                                </a:rPr>
                                <m:t>𝑒</m:t>
                              </m:r>
                            </m:e>
                            <m:sup>
                              <m:r>
                                <a:rPr lang="en-US" b="0" i="1" smtClean="0">
                                  <a:latin typeface="Cambria Math"/>
                                </a:rPr>
                                <m:t>𝐴</m:t>
                              </m:r>
                              <m:r>
                                <a:rPr lang="en-US" b="0" i="1" smtClean="0">
                                  <a:latin typeface="Cambria Math"/>
                                </a:rPr>
                                <m:t>𝜏</m:t>
                              </m:r>
                            </m:sup>
                          </m:sSup>
                        </m:e>
                      </m:d>
                      <m:r>
                        <a:rPr lang="en-US" b="0" i="1" smtClean="0">
                          <a:latin typeface="Cambria Math"/>
                        </a:rPr>
                        <m:t>−</m:t>
                      </m:r>
                      <m:r>
                        <a:rPr lang="en-US" b="0" i="1" smtClean="0">
                          <a:latin typeface="Cambria Math"/>
                        </a:rPr>
                        <m:t>𝐴</m:t>
                      </m:r>
                    </m:oMath>
                  </m:oMathPara>
                </a14:m>
                <a:endParaRPr lang="en-US" dirty="0"/>
              </a:p>
              <a:p>
                <a:pPr lvl="1">
                  <a:buFont typeface="Arial" pitchFamily="34" charset="0"/>
                  <a:buChar char="•"/>
                </a:pPr>
                <a14:m>
                  <m:oMath xmlns:m="http://schemas.openxmlformats.org/officeDocument/2006/math">
                    <m:sSub>
                      <m:sSubPr>
                        <m:ctrlPr>
                          <a:rPr lang="en-US" b="0" i="1" smtClean="0">
                            <a:latin typeface="Cambria Math"/>
                          </a:rPr>
                        </m:ctrlPr>
                      </m:sSubPr>
                      <m:e>
                        <m:r>
                          <a:rPr lang="en-US" b="0" i="1" smtClean="0">
                            <a:latin typeface="Cambria Math"/>
                          </a:rPr>
                          <m:t>𝜆</m:t>
                        </m:r>
                      </m:e>
                      <m:sub>
                        <m:r>
                          <a:rPr lang="en-US" b="0" i="1" smtClean="0">
                            <a:latin typeface="Cambria Math"/>
                          </a:rPr>
                          <m:t>𝑖</m:t>
                        </m:r>
                      </m:sub>
                    </m:sSub>
                    <m:r>
                      <a:rPr lang="en-US" b="0" i="1" smtClean="0">
                        <a:latin typeface="Cambria Math"/>
                      </a:rPr>
                      <m:t>=−</m:t>
                    </m:r>
                    <m:r>
                      <a:rPr lang="en-US" b="0" i="1" smtClean="0">
                        <a:latin typeface="Cambria Math"/>
                      </a:rPr>
                      <m:t>𝑎</m:t>
                    </m:r>
                    <m:r>
                      <a:rPr lang="en-US" b="0" i="1" smtClean="0">
                        <a:latin typeface="Cambria Math"/>
                      </a:rPr>
                      <m:t>±</m:t>
                    </m:r>
                    <m:r>
                      <a:rPr lang="en-US" b="0" i="1" smtClean="0">
                        <a:latin typeface="Cambria Math"/>
                      </a:rPr>
                      <m:t>𝑏𝑖</m:t>
                    </m:r>
                    <m:r>
                      <a:rPr lang="en-US" b="0" i="1" smtClean="0">
                        <a:latin typeface="Cambria Math"/>
                      </a:rPr>
                      <m:t>;</m:t>
                    </m:r>
                    <m:r>
                      <a:rPr lang="en-US" b="0" i="1" smtClean="0">
                        <a:latin typeface="Cambria Math"/>
                      </a:rPr>
                      <m:t>𝑎</m:t>
                    </m:r>
                    <m:r>
                      <a:rPr lang="en-US" b="0" i="1" smtClean="0">
                        <a:latin typeface="Cambria Math"/>
                      </a:rPr>
                      <m:t>→ </m:t>
                    </m:r>
                    <m:r>
                      <a:rPr lang="en-US" b="0" i="1" smtClean="0">
                        <a:latin typeface="Cambria Math"/>
                      </a:rPr>
                      <m:t>𝑟𝑒𝑎𝑙</m:t>
                    </m:r>
                    <m:r>
                      <a:rPr lang="en-US" b="0" i="1" smtClean="0">
                        <a:latin typeface="Cambria Math"/>
                      </a:rPr>
                      <m:t> </m:t>
                    </m:r>
                    <m:r>
                      <a:rPr lang="en-US" b="0" i="1" smtClean="0">
                        <a:latin typeface="Cambria Math"/>
                      </a:rPr>
                      <m:t>𝑎𝑛𝑑</m:t>
                    </m:r>
                    <m:r>
                      <a:rPr lang="en-US" b="0" i="1" smtClean="0">
                        <a:latin typeface="Cambria Math"/>
                      </a:rPr>
                      <m:t> </m:t>
                    </m:r>
                    <m:r>
                      <a:rPr lang="en-US" b="0" i="1" smtClean="0">
                        <a:latin typeface="Cambria Math"/>
                      </a:rPr>
                      <m:t>𝑏𝑖</m:t>
                    </m:r>
                    <m:r>
                      <a:rPr lang="en-US" b="0" i="1" smtClean="0">
                        <a:latin typeface="Cambria Math"/>
                      </a:rPr>
                      <m:t>→</m:t>
                    </m:r>
                    <m:r>
                      <a:rPr lang="en-US" b="0" i="1" smtClean="0">
                        <a:latin typeface="Cambria Math"/>
                      </a:rPr>
                      <m:t>𝑖𝑚𝑎𝑔𝑖𝑛𝑎𝑟𝑦</m:t>
                    </m:r>
                  </m:oMath>
                </a14:m>
                <a:endParaRPr lang="en-US" b="0" dirty="0" smtClean="0"/>
              </a:p>
              <a:p>
                <a:pPr lvl="1">
                  <a:buFont typeface="Arial" pitchFamily="34" charset="0"/>
                  <a:buChar char="•"/>
                </a:pPr>
                <a:r>
                  <a:rPr lang="en-US" dirty="0" smtClean="0"/>
                  <a:t>System </a:t>
                </a:r>
                <a:r>
                  <a:rPr lang="en-US" dirty="0"/>
                  <a:t>Stability- depends on real part of system </a:t>
                </a:r>
                <a:r>
                  <a:rPr lang="en-US" dirty="0" smtClean="0"/>
                  <a:t>roots</a:t>
                </a:r>
                <a:r>
                  <a:rPr lang="en-US" dirty="0"/>
                  <a:t/>
                </a:r>
                <a:br>
                  <a:rPr lang="en-US" dirty="0"/>
                </a:br>
                <a:r>
                  <a:rPr lang="en-US" dirty="0"/>
                  <a:t>Stable: if all </a:t>
                </a:r>
                <a14:m>
                  <m:oMath xmlns:m="http://schemas.openxmlformats.org/officeDocument/2006/math">
                    <m:r>
                      <m:rPr>
                        <m:sty m:val="p"/>
                      </m:rPr>
                      <a:rPr lang="en-US" b="0" i="0" smtClean="0">
                        <a:latin typeface="Cambria Math"/>
                      </a:rPr>
                      <m:t>a</m:t>
                    </m:r>
                    <m:r>
                      <a:rPr lang="en-US" b="0" i="1" smtClean="0">
                        <a:latin typeface="Cambria Math"/>
                      </a:rPr>
                      <m:t>&lt;0</m:t>
                    </m:r>
                  </m:oMath>
                </a14:m>
                <a:r>
                  <a:rPr lang="en-US" b="0" dirty="0"/>
                  <a:t/>
                </a:r>
                <a:br>
                  <a:rPr lang="en-US" b="0" dirty="0"/>
                </a:br>
                <a:r>
                  <a:rPr lang="en-US" b="0" dirty="0"/>
                  <a:t>Neutrally Stable: </a:t>
                </a:r>
                <a14:m>
                  <m:oMath xmlns:m="http://schemas.openxmlformats.org/officeDocument/2006/math">
                    <m:r>
                      <m:rPr>
                        <m:sty m:val="p"/>
                      </m:rPr>
                      <a:rPr lang="en-US" b="0" i="0" smtClean="0">
                        <a:latin typeface="Cambria Math"/>
                      </a:rPr>
                      <m:t>if</m:t>
                    </m:r>
                    <m:r>
                      <a:rPr lang="en-US" b="0" i="0" smtClean="0">
                        <a:latin typeface="Cambria Math"/>
                      </a:rPr>
                      <m:t> </m:t>
                    </m:r>
                    <m:r>
                      <a:rPr lang="en-US" b="0" i="1" smtClean="0">
                        <a:latin typeface="Cambria Math"/>
                      </a:rPr>
                      <m:t>𝑎</m:t>
                    </m:r>
                    <m:r>
                      <a:rPr lang="en-US" b="0" i="1" smtClean="0">
                        <a:latin typeface="Cambria Math"/>
                      </a:rPr>
                      <m:t>=0 </m:t>
                    </m:r>
                    <m:r>
                      <a:rPr lang="en-US" b="0" i="1" smtClean="0">
                        <a:latin typeface="Cambria Math"/>
                      </a:rPr>
                      <m:t>𝑎𝑛𝑑</m:t>
                    </m:r>
                    <m:r>
                      <a:rPr lang="en-US" b="0" i="1" smtClean="0">
                        <a:latin typeface="Cambria Math"/>
                      </a:rPr>
                      <m:t> </m:t>
                    </m:r>
                    <m:r>
                      <a:rPr lang="en-US" b="0" i="1" smtClean="0">
                        <a:latin typeface="Cambria Math"/>
                      </a:rPr>
                      <m:t>𝑏𝑖</m:t>
                    </m:r>
                    <m:r>
                      <a:rPr lang="en-US" b="0" i="1" smtClean="0">
                        <a:latin typeface="Cambria Math"/>
                      </a:rPr>
                      <m:t>&lt;0</m:t>
                    </m:r>
                  </m:oMath>
                </a14:m>
                <a:r>
                  <a:rPr lang="en-US" b="0" dirty="0"/>
                  <a:t/>
                </a:r>
                <a:br>
                  <a:rPr lang="en-US" b="0" dirty="0"/>
                </a:br>
                <a:r>
                  <a:rPr lang="en-US" b="0" dirty="0"/>
                  <a:t>Unstable: </a:t>
                </a:r>
                <a14:m>
                  <m:oMath xmlns:m="http://schemas.openxmlformats.org/officeDocument/2006/math">
                    <m:r>
                      <m:rPr>
                        <m:sty m:val="p"/>
                      </m:rPr>
                      <a:rPr lang="en-US" b="0" i="0" smtClean="0">
                        <a:latin typeface="Cambria Math"/>
                      </a:rPr>
                      <m:t>if</m:t>
                    </m:r>
                    <m:r>
                      <a:rPr lang="en-US" b="0" i="0" smtClean="0">
                        <a:latin typeface="Cambria Math"/>
                      </a:rPr>
                      <m:t> </m:t>
                    </m:r>
                    <m:r>
                      <m:rPr>
                        <m:sty m:val="p"/>
                      </m:rPr>
                      <a:rPr lang="en-US" b="0" i="0" smtClean="0">
                        <a:latin typeface="Cambria Math"/>
                      </a:rPr>
                      <m:t>any</m:t>
                    </m:r>
                    <m:r>
                      <a:rPr lang="en-US" b="0" i="0" smtClean="0">
                        <a:latin typeface="Cambria Math"/>
                      </a:rPr>
                      <m:t> </m:t>
                    </m:r>
                    <m:r>
                      <a:rPr lang="en-US" b="0" i="1" smtClean="0">
                        <a:latin typeface="Cambria Math"/>
                      </a:rPr>
                      <m:t>𝑎</m:t>
                    </m:r>
                    <m:r>
                      <a:rPr lang="en-US" b="0" i="1" smtClean="0">
                        <a:latin typeface="Cambria Math"/>
                      </a:rPr>
                      <m:t>&gt;0</m:t>
                    </m:r>
                  </m:oMath>
                </a14:m>
                <a:endParaRPr lang="en-US" dirty="0"/>
              </a:p>
              <a:p>
                <a:pPr marL="457200" lvl="1" indent="0">
                  <a:buNone/>
                </a:pPr>
                <a:endParaRPr lang="en-US" dirty="0"/>
              </a:p>
              <a:p>
                <a:pPr marL="457200" lvl="1" indent="0">
                  <a:buNone/>
                </a:pPr>
                <a:r>
                  <a:rPr lang="en-US" dirty="0"/>
                  <a:t>       </a:t>
                </a:r>
              </a:p>
            </p:txBody>
          </p:sp>
        </mc:Choice>
        <mc:Fallback>
          <p:sp>
            <p:nvSpPr>
              <p:cNvPr id="5"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598"/>
                </a:stretch>
              </a:blipFill>
            </p:spPr>
            <p:txBody>
              <a:bodyPr/>
              <a:lstStyle/>
              <a:p>
                <a:r>
                  <a:rPr lang="en-US">
                    <a:noFill/>
                  </a:rPr>
                  <a:t> </a:t>
                </a:r>
              </a:p>
            </p:txBody>
          </p:sp>
        </mc:Fallback>
      </mc:AlternateContent>
      <p:sp>
        <p:nvSpPr>
          <p:cNvPr id="9" name="Slide Number Placeholder 8"/>
          <p:cNvSpPr>
            <a:spLocks noGrp="1"/>
          </p:cNvSpPr>
          <p:nvPr>
            <p:ph type="sldNum" sz="quarter" idx="10"/>
          </p:nvPr>
        </p:nvSpPr>
        <p:spPr/>
        <p:txBody>
          <a:bodyPr/>
          <a:lstStyle/>
          <a:p>
            <a:fld id="{43F35AC1-D95C-4312-A741-74417B2B6666}" type="slidenum">
              <a:rPr lang="en-US" smtClean="0"/>
              <a:t>10</a:t>
            </a:fld>
            <a:endParaRPr lang="en-US"/>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800599"/>
            <a:ext cx="5334000" cy="1754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06627" y="5442466"/>
            <a:ext cx="1905000" cy="369332"/>
          </a:xfrm>
          <a:prstGeom prst="rect">
            <a:avLst/>
          </a:prstGeom>
          <a:noFill/>
        </p:spPr>
        <p:txBody>
          <a:bodyPr wrap="square" rtlCol="0">
            <a:spAutoFit/>
          </a:bodyPr>
          <a:lstStyle/>
          <a:p>
            <a:r>
              <a:rPr lang="en-US" dirty="0"/>
              <a:t>Jordan Form</a:t>
            </a:r>
          </a:p>
        </p:txBody>
      </p:sp>
      <p:sp>
        <p:nvSpPr>
          <p:cNvPr id="8" name="TextBox 7"/>
          <p:cNvSpPr txBox="1"/>
          <p:nvPr/>
        </p:nvSpPr>
        <p:spPr>
          <a:xfrm>
            <a:off x="3048000" y="6172200"/>
            <a:ext cx="4495800" cy="430887"/>
          </a:xfrm>
          <a:prstGeom prst="rect">
            <a:avLst/>
          </a:prstGeom>
          <a:noFill/>
        </p:spPr>
        <p:txBody>
          <a:bodyPr wrap="square" rtlCol="0">
            <a:spAutoFit/>
          </a:bodyPr>
          <a:lstStyle/>
          <a:p>
            <a:r>
              <a:rPr lang="en-US" sz="1100" dirty="0"/>
              <a:t>Sun Yi, P. Nelson and A. </a:t>
            </a:r>
            <a:r>
              <a:rPr lang="en-US" sz="1100" dirty="0" err="1"/>
              <a:t>Ulsoy</a:t>
            </a:r>
            <a:r>
              <a:rPr lang="en-US" sz="1100" dirty="0"/>
              <a:t>. Analysis and Control Using the Lambert W Function Time Delay System</a:t>
            </a:r>
          </a:p>
        </p:txBody>
      </p:sp>
    </p:spTree>
    <p:extLst>
      <p:ext uri="{BB962C8B-B14F-4D97-AF65-F5344CB8AC3E}">
        <p14:creationId xmlns:p14="http://schemas.microsoft.com/office/powerpoint/2010/main" val="3315052196"/>
      </p:ext>
    </p:extLst>
  </p:cSld>
  <p:clrMapOvr>
    <a:masterClrMapping/>
  </p:clrMapOvr>
  <mc:AlternateContent xmlns:mc="http://schemas.openxmlformats.org/markup-compatibility/2006" xmlns:p14="http://schemas.microsoft.com/office/powerpoint/2010/main">
    <mc:Choice Requires="p14">
      <p:transition spd="slow" p14:dur="2000" advTm="28934"/>
    </mc:Choice>
    <mc:Fallback xmlns="">
      <p:transition spd="slow" advTm="28934"/>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245" y="1066800"/>
            <a:ext cx="6858000" cy="1066800"/>
          </a:xfrm>
        </p:spPr>
        <p:txBody>
          <a:bodyPr/>
          <a:lstStyle/>
          <a:p>
            <a:r>
              <a:rPr lang="en-US" dirty="0"/>
              <a:t>Approach</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516924" y="1646237"/>
                <a:ext cx="8229600" cy="4525963"/>
              </a:xfrm>
            </p:spPr>
            <p:txBody>
              <a:bodyPr>
                <a:normAutofit/>
              </a:bodyPr>
              <a:lstStyle/>
              <a:p>
                <a:r>
                  <a:rPr lang="en-US" dirty="0"/>
                  <a:t>Graph Theory</a:t>
                </a:r>
              </a:p>
              <a:p>
                <a:pPr lvl="1"/>
                <a:r>
                  <a:rPr lang="en-US" dirty="0"/>
                  <a:t>Representation of how each</a:t>
                </a:r>
              </a:p>
              <a:p>
                <a:pPr marL="457200" lvl="1" indent="0">
                  <a:buNone/>
                </a:pPr>
                <a:r>
                  <a:rPr lang="en-US" dirty="0"/>
                  <a:t> agent communicates</a:t>
                </a:r>
              </a:p>
              <a:p>
                <a14:m>
                  <m:oMath xmlns:m="http://schemas.openxmlformats.org/officeDocument/2006/math">
                    <m:r>
                      <a:rPr lang="en-US" i="1" smtClean="0">
                        <a:latin typeface="Cambria Math"/>
                      </a:rPr>
                      <m:t>𝐿</m:t>
                    </m:r>
                  </m:oMath>
                </a14:m>
                <a:r>
                  <a:rPr lang="en-US" dirty="0"/>
                  <a:t>=</a:t>
                </a:r>
                <a14:m>
                  <m:oMath xmlns:m="http://schemas.openxmlformats.org/officeDocument/2006/math">
                    <m:d>
                      <m:dPr>
                        <m:begChr m:val="["/>
                        <m:endChr m:val="]"/>
                        <m:ctrlPr>
                          <a:rPr lang="en-US" i="1" dirty="0">
                            <a:latin typeface="Cambria Math"/>
                          </a:rPr>
                        </m:ctrlPr>
                      </m:dPr>
                      <m:e>
                        <m:m>
                          <m:mPr>
                            <m:mcs>
                              <m:mc>
                                <m:mcPr>
                                  <m:count m:val="3"/>
                                  <m:mcJc m:val="center"/>
                                </m:mcPr>
                              </m:mc>
                            </m:mcs>
                            <m:ctrlPr>
                              <a:rPr lang="en-US" i="1">
                                <a:latin typeface="Cambria Math"/>
                              </a:rPr>
                            </m:ctrlPr>
                          </m:mPr>
                          <m:mr>
                            <m:e>
                              <m:r>
                                <m:rPr>
                                  <m:brk m:alnAt="7"/>
                                </m:rPr>
                                <a:rPr lang="en-US" i="1">
                                  <a:latin typeface="Cambria Math"/>
                                </a:rPr>
                                <m:t>1</m:t>
                              </m:r>
                            </m:e>
                            <m:e>
                              <m:r>
                                <a:rPr lang="en-US" i="1">
                                  <a:latin typeface="Cambria Math"/>
                                </a:rPr>
                                <m:t>0</m:t>
                              </m:r>
                            </m:e>
                            <m:e>
                              <m:r>
                                <a:rPr lang="en-US" i="1">
                                  <a:latin typeface="Cambria Math"/>
                                </a:rPr>
                                <m:t>−1</m:t>
                              </m:r>
                            </m:e>
                          </m:mr>
                          <m:mr>
                            <m:e>
                              <m:r>
                                <a:rPr lang="en-US" i="1">
                                  <a:latin typeface="Cambria Math"/>
                                </a:rPr>
                                <m:t>−1</m:t>
                              </m:r>
                            </m:e>
                            <m:e>
                              <m:r>
                                <a:rPr lang="en-US" i="1">
                                  <a:latin typeface="Cambria Math"/>
                                </a:rPr>
                                <m:t>2</m:t>
                              </m:r>
                            </m:e>
                            <m:e>
                              <m:r>
                                <a:rPr lang="en-US" i="1">
                                  <a:latin typeface="Cambria Math"/>
                                </a:rPr>
                                <m:t>−1</m:t>
                              </m:r>
                            </m:e>
                          </m:mr>
                          <m:mr>
                            <m:e>
                              <m:eqArr>
                                <m:eqArrPr>
                                  <m:ctrlPr>
                                    <a:rPr lang="en-US" i="1">
                                      <a:latin typeface="Cambria Math"/>
                                    </a:rPr>
                                  </m:ctrlPr>
                                </m:eqArrPr>
                                <m:e>
                                  <m:r>
                                    <a:rPr lang="en-US" i="1">
                                      <a:latin typeface="Cambria Math"/>
                                    </a:rPr>
                                    <m:t>0</m:t>
                                  </m:r>
                                </m:e>
                                <m:e>
                                  <m:r>
                                    <a:rPr lang="en-US" i="1">
                                      <a:latin typeface="Cambria Math"/>
                                    </a:rPr>
                                    <m:t>0</m:t>
                                  </m:r>
                                </m:e>
                              </m:eqArr>
                            </m:e>
                            <m:e>
                              <m:eqArr>
                                <m:eqArrPr>
                                  <m:ctrlPr>
                                    <a:rPr lang="en-US" i="1">
                                      <a:latin typeface="Cambria Math"/>
                                    </a:rPr>
                                  </m:ctrlPr>
                                </m:eqArrPr>
                                <m:e>
                                  <m:r>
                                    <a:rPr lang="en-US" i="1">
                                      <a:latin typeface="Cambria Math"/>
                                    </a:rPr>
                                    <m:t>−1</m:t>
                                  </m:r>
                                </m:e>
                                <m:e>
                                  <m:r>
                                    <a:rPr lang="en-US" i="1">
                                      <a:latin typeface="Cambria Math"/>
                                    </a:rPr>
                                    <m:t>−1</m:t>
                                  </m:r>
                                </m:e>
                              </m:eqArr>
                            </m:e>
                            <m:e>
                              <m:eqArr>
                                <m:eqArrPr>
                                  <m:ctrlPr>
                                    <a:rPr lang="en-US" i="1">
                                      <a:latin typeface="Cambria Math"/>
                                    </a:rPr>
                                  </m:ctrlPr>
                                </m:eqArrPr>
                                <m:e>
                                  <m:r>
                                    <a:rPr lang="en-US" i="1">
                                      <a:latin typeface="Cambria Math"/>
                                    </a:rPr>
                                    <m:t>2</m:t>
                                  </m:r>
                                </m:e>
                                <m:e>
                                  <m:r>
                                    <a:rPr lang="en-US" i="1">
                                      <a:latin typeface="Cambria Math"/>
                                    </a:rPr>
                                    <m:t>0</m:t>
                                  </m:r>
                                </m:e>
                              </m:eqArr>
                            </m:e>
                          </m:mr>
                        </m:m>
                        <m:r>
                          <a:rPr lang="en-US" i="1">
                            <a:latin typeface="Cambria Math"/>
                          </a:rPr>
                          <m:t>     </m:t>
                        </m:r>
                        <m:eqArr>
                          <m:eqArrPr>
                            <m:ctrlPr>
                              <a:rPr lang="en-US" i="1">
                                <a:latin typeface="Cambria Math"/>
                              </a:rPr>
                            </m:ctrlPr>
                          </m:eqArrPr>
                          <m:e>
                            <m:r>
                              <m:rPr>
                                <m:brk m:alnAt="7"/>
                              </m:rPr>
                              <a:rPr lang="en-US" i="1">
                                <a:latin typeface="Cambria Math"/>
                              </a:rPr>
                              <m:t>0</m:t>
                            </m:r>
                          </m:e>
                          <m:e>
                            <m:r>
                              <a:rPr lang="en-US" i="1">
                                <a:latin typeface="Cambria Math"/>
                              </a:rPr>
                              <m:t>0</m:t>
                            </m:r>
                          </m:e>
                          <m:e>
                            <m:r>
                              <a:rPr lang="en-US" i="1">
                                <a:latin typeface="Cambria Math"/>
                              </a:rPr>
                              <m:t>−1</m:t>
                            </m:r>
                          </m:e>
                          <m:e>
                            <m:r>
                              <a:rPr lang="en-US" i="1">
                                <a:latin typeface="Cambria Math"/>
                              </a:rPr>
                              <m:t>1</m:t>
                            </m:r>
                          </m:e>
                        </m:eqArr>
                      </m:e>
                    </m:d>
                  </m:oMath>
                </a14:m>
                <a:endParaRPr lang="en-US" dirty="0"/>
              </a:p>
              <a:p>
                <a:pPr marL="457200" lvl="1" indent="0">
                  <a:buNone/>
                </a:pPr>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516924" y="1646237"/>
                <a:ext cx="8229600" cy="4525963"/>
              </a:xfrm>
              <a:blipFill rotWithShape="1">
                <a:blip r:embed="rId3"/>
                <a:stretch>
                  <a:fillRect l="-667"/>
                </a:stretch>
              </a:blipFill>
            </p:spPr>
            <p:txBody>
              <a:bodyPr/>
              <a:lstStyle/>
              <a:p>
                <a:r>
                  <a:rPr lang="en-US">
                    <a:noFill/>
                  </a:rPr>
                  <a:t> </a:t>
                </a:r>
              </a:p>
            </p:txBody>
          </p:sp>
        </mc:Fallback>
      </mc:AlternateContent>
      <p:sp>
        <p:nvSpPr>
          <p:cNvPr id="9" name="Slide Number Placeholder 8"/>
          <p:cNvSpPr>
            <a:spLocks noGrp="1"/>
          </p:cNvSpPr>
          <p:nvPr>
            <p:ph type="sldNum" sz="quarter" idx="10"/>
          </p:nvPr>
        </p:nvSpPr>
        <p:spPr/>
        <p:txBody>
          <a:bodyPr/>
          <a:lstStyle/>
          <a:p>
            <a:fld id="{43F35AC1-D95C-4312-A741-74417B2B6666}" type="slidenum">
              <a:rPr lang="en-US" smtClean="0"/>
              <a:t>11</a:t>
            </a:fld>
            <a:endParaRPr lang="en-US"/>
          </a:p>
        </p:txBody>
      </p:sp>
      <p:grpSp>
        <p:nvGrpSpPr>
          <p:cNvPr id="5" name="Group 4"/>
          <p:cNvGrpSpPr/>
          <p:nvPr/>
        </p:nvGrpSpPr>
        <p:grpSpPr>
          <a:xfrm>
            <a:off x="5124245" y="1600200"/>
            <a:ext cx="4016523" cy="3070275"/>
            <a:chOff x="4879731" y="1550377"/>
            <a:chExt cx="4267200" cy="3070275"/>
          </a:xfrm>
        </p:grpSpPr>
        <p:pic>
          <p:nvPicPr>
            <p:cNvPr id="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57800" y="1905000"/>
              <a:ext cx="3657600" cy="271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879731" y="1550377"/>
              <a:ext cx="4267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 name="Straight Arrow Connector 7"/>
          <p:cNvCxnSpPr/>
          <p:nvPr/>
        </p:nvCxnSpPr>
        <p:spPr>
          <a:xfrm>
            <a:off x="3657600" y="3886200"/>
            <a:ext cx="19812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76200" y="5546799"/>
                <a:ext cx="2514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𝜆</m:t>
                          </m:r>
                        </m:e>
                        <m:sub>
                          <m:r>
                            <a:rPr lang="en-US" b="0" i="1" smtClean="0">
                              <a:latin typeface="Cambria Math"/>
                            </a:rPr>
                            <m:t>1</m:t>
                          </m:r>
                        </m:sub>
                      </m:sSub>
                      <m:r>
                        <a:rPr lang="en-US" b="0" i="1" smtClean="0">
                          <a:latin typeface="Cambria Math"/>
                        </a:rPr>
                        <m:t>=0; </m:t>
                      </m:r>
                      <m:r>
                        <a:rPr lang="en-US" b="0" i="1" smtClean="0">
                          <a:latin typeface="Cambria Math"/>
                        </a:rPr>
                        <m:t>𝑎𝑙𝑤𝑎𝑦𝑠</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76200" y="5546799"/>
                <a:ext cx="2514600" cy="369332"/>
              </a:xfrm>
              <a:prstGeom prst="rect">
                <a:avLst/>
              </a:prstGeom>
              <a:blipFill rotWithShape="1">
                <a:blip r:embed="rId6"/>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3930875309"/>
      </p:ext>
    </p:extLst>
  </p:cSld>
  <p:clrMapOvr>
    <a:masterClrMapping/>
  </p:clrMapOvr>
  <mc:AlternateContent xmlns:mc="http://schemas.openxmlformats.org/markup-compatibility/2006" xmlns:p14="http://schemas.microsoft.com/office/powerpoint/2010/main">
    <mc:Choice Requires="p14">
      <p:transition spd="slow" p14:dur="2000" advTm="134586"/>
    </mc:Choice>
    <mc:Fallback xmlns="">
      <p:transition spd="slow" advTm="13458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J:\School\Dr. Sun Yi\Form Flight\time_delay_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7735" y="1446212"/>
            <a:ext cx="3151717" cy="23637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School\Dr. Sun Yi\Form Flight\time_delay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708" y="1446212"/>
            <a:ext cx="3151718" cy="23637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1322917" y="990600"/>
            <a:ext cx="6858000" cy="1066800"/>
          </a:xfrm>
        </p:spPr>
        <p:txBody>
          <a:bodyPr/>
          <a:lstStyle/>
          <a:p>
            <a:r>
              <a:rPr lang="en-US" dirty="0"/>
              <a:t>Effects of Time Delay</a:t>
            </a:r>
          </a:p>
        </p:txBody>
      </p:sp>
      <p:sp>
        <p:nvSpPr>
          <p:cNvPr id="9" name="Slide Number Placeholder 8"/>
          <p:cNvSpPr>
            <a:spLocks noGrp="1"/>
          </p:cNvSpPr>
          <p:nvPr>
            <p:ph type="sldNum" sz="quarter" idx="10"/>
          </p:nvPr>
        </p:nvSpPr>
        <p:spPr/>
        <p:txBody>
          <a:bodyPr/>
          <a:lstStyle/>
          <a:p>
            <a:fld id="{43F35AC1-D95C-4312-A741-74417B2B6666}" type="slidenum">
              <a:rPr lang="en-US" smtClean="0"/>
              <a:t>12</a:t>
            </a:fld>
            <a:endParaRPr lang="en-US"/>
          </a:p>
        </p:txBody>
      </p:sp>
      <p:pic>
        <p:nvPicPr>
          <p:cNvPr id="7" name="Picture 5" descr="J:\School\Dr. Sun Yi\Form Flight\time_delay_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887" y="3810000"/>
            <a:ext cx="3151717" cy="23637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J:\School\Dr. Sun Yi\Form Flight\time_delay_1se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3810000"/>
            <a:ext cx="3151717" cy="2363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57500" y="6075144"/>
            <a:ext cx="34290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States become unstable as delay increase</a:t>
            </a:r>
          </a:p>
        </p:txBody>
      </p:sp>
    </p:spTree>
    <p:extLst>
      <p:ext uri="{BB962C8B-B14F-4D97-AF65-F5344CB8AC3E}">
        <p14:creationId xmlns:p14="http://schemas.microsoft.com/office/powerpoint/2010/main" val="1501409365"/>
      </p:ext>
    </p:extLst>
  </p:cSld>
  <p:clrMapOvr>
    <a:masterClrMapping/>
  </p:clrMapOvr>
  <mc:AlternateContent xmlns:mc="http://schemas.openxmlformats.org/markup-compatibility/2006" xmlns:p14="http://schemas.microsoft.com/office/powerpoint/2010/main">
    <mc:Choice Requires="p14">
      <p:transition spd="slow" p14:dur="2000" advTm="68378"/>
    </mc:Choice>
    <mc:Fallback xmlns="">
      <p:transition spd="slow" advTm="6837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Eigenvalues</a:t>
            </a:r>
          </a:p>
        </p:txBody>
      </p:sp>
      <p:sp>
        <p:nvSpPr>
          <p:cNvPr id="4" name="Slide Number Placeholder 3"/>
          <p:cNvSpPr>
            <a:spLocks noGrp="1"/>
          </p:cNvSpPr>
          <p:nvPr>
            <p:ph type="sldNum" sz="quarter" idx="10"/>
          </p:nvPr>
        </p:nvSpPr>
        <p:spPr/>
        <p:txBody>
          <a:bodyPr/>
          <a:lstStyle/>
          <a:p>
            <a:fld id="{43F35AC1-D95C-4312-A741-74417B2B6666}" type="slidenum">
              <a:rPr lang="en-US" smtClean="0"/>
              <a:t>13</a:t>
            </a:fld>
            <a:endParaRPr lang="en-US"/>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990600" y="1417638"/>
            <a:ext cx="7010400" cy="4566508"/>
          </a:xfrm>
          <a:prstGeom prst="rect">
            <a:avLst/>
          </a:prstGeom>
        </p:spPr>
      </p:pic>
      <p:sp>
        <p:nvSpPr>
          <p:cNvPr id="3" name="TextBox 2"/>
          <p:cNvSpPr txBox="1"/>
          <p:nvPr/>
        </p:nvSpPr>
        <p:spPr>
          <a:xfrm>
            <a:off x="1981200" y="6172200"/>
            <a:ext cx="5486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Agrees with simulated results, adding quantity to the stability</a:t>
            </a:r>
          </a:p>
        </p:txBody>
      </p:sp>
      <p:cxnSp>
        <p:nvCxnSpPr>
          <p:cNvPr id="8" name="Straight Arrow Connector 7"/>
          <p:cNvCxnSpPr>
            <a:stCxn id="17" idx="1"/>
          </p:cNvCxnSpPr>
          <p:nvPr/>
        </p:nvCxnSpPr>
        <p:spPr>
          <a:xfrm flipH="1">
            <a:off x="4343400" y="5257800"/>
            <a:ext cx="16019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7" idx="3"/>
          </p:cNvCxnSpPr>
          <p:nvPr/>
        </p:nvCxnSpPr>
        <p:spPr>
          <a:xfrm>
            <a:off x="6212032" y="5257800"/>
            <a:ext cx="12555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77000" y="4888468"/>
            <a:ext cx="1143000" cy="369332"/>
          </a:xfrm>
          <a:prstGeom prst="rect">
            <a:avLst/>
          </a:prstGeom>
          <a:noFill/>
        </p:spPr>
        <p:txBody>
          <a:bodyPr wrap="square" rtlCol="0">
            <a:spAutoFit/>
          </a:bodyPr>
          <a:lstStyle/>
          <a:p>
            <a:r>
              <a:rPr lang="en-US" dirty="0"/>
              <a:t>unstable</a:t>
            </a:r>
          </a:p>
        </p:txBody>
      </p:sp>
      <p:sp>
        <p:nvSpPr>
          <p:cNvPr id="13" name="TextBox 12"/>
          <p:cNvSpPr txBox="1"/>
          <p:nvPr/>
        </p:nvSpPr>
        <p:spPr>
          <a:xfrm>
            <a:off x="4601787" y="4943771"/>
            <a:ext cx="990600" cy="369332"/>
          </a:xfrm>
          <a:prstGeom prst="rect">
            <a:avLst/>
          </a:prstGeom>
          <a:noFill/>
        </p:spPr>
        <p:txBody>
          <a:bodyPr wrap="square" rtlCol="0">
            <a:spAutoFit/>
          </a:bodyPr>
          <a:lstStyle/>
          <a:p>
            <a:r>
              <a:rPr lang="en-US" dirty="0"/>
              <a:t>stable</a:t>
            </a:r>
          </a:p>
        </p:txBody>
      </p:sp>
      <p:sp>
        <p:nvSpPr>
          <p:cNvPr id="17" name="TextBox 16"/>
          <p:cNvSpPr txBox="1"/>
          <p:nvPr/>
        </p:nvSpPr>
        <p:spPr>
          <a:xfrm>
            <a:off x="5945332" y="5073134"/>
            <a:ext cx="266700" cy="369332"/>
          </a:xfrm>
          <a:prstGeom prst="rect">
            <a:avLst/>
          </a:prstGeom>
          <a:noFill/>
        </p:spPr>
        <p:txBody>
          <a:bodyPr wrap="square" rtlCol="0">
            <a:spAutoFit/>
          </a:bodyPr>
          <a:lstStyle/>
          <a:p>
            <a:r>
              <a:rPr lang="en-US" dirty="0"/>
              <a:t>X</a:t>
            </a:r>
          </a:p>
        </p:txBody>
      </p:sp>
      <mc:AlternateContent xmlns:mc="http://schemas.openxmlformats.org/markup-compatibility/2006">
        <mc:Choice xmlns:a14="http://schemas.microsoft.com/office/drawing/2010/main" Requires="a14">
          <p:sp>
            <p:nvSpPr>
              <p:cNvPr id="2" name="Rectangle 1"/>
              <p:cNvSpPr/>
              <p:nvPr/>
            </p:nvSpPr>
            <p:spPr>
              <a:xfrm>
                <a:off x="1422994" y="990600"/>
                <a:ext cx="1959254" cy="612796"/>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i="1" smtClean="0">
                          <a:latin typeface="Cambria Math"/>
                        </a:rPr>
                        <m:t>𝑆</m:t>
                      </m:r>
                      <m:r>
                        <a:rPr lang="en-US" i="1">
                          <a:latin typeface="Cambria Math"/>
                        </a:rPr>
                        <m:t>=</m:t>
                      </m:r>
                      <m:f>
                        <m:fPr>
                          <m:ctrlPr>
                            <a:rPr lang="en-US" i="1">
                              <a:latin typeface="Cambria Math"/>
                            </a:rPr>
                          </m:ctrlPr>
                        </m:fPr>
                        <m:num>
                          <m:r>
                            <a:rPr lang="en-US" i="1">
                              <a:latin typeface="Cambria Math"/>
                            </a:rPr>
                            <m:t>1</m:t>
                          </m:r>
                        </m:num>
                        <m:den>
                          <m:r>
                            <a:rPr lang="en-US" i="1">
                              <a:latin typeface="Cambria Math"/>
                            </a:rPr>
                            <m:t>𝜏</m:t>
                          </m:r>
                        </m:den>
                      </m:f>
                      <m:r>
                        <a:rPr lang="en-US" i="1">
                          <a:latin typeface="Cambria Math"/>
                        </a:rPr>
                        <m:t>𝑊</m:t>
                      </m:r>
                      <m:d>
                        <m:dPr>
                          <m:ctrlPr>
                            <a:rPr lang="en-US" i="1">
                              <a:latin typeface="Cambria Math"/>
                            </a:rPr>
                          </m:ctrlPr>
                        </m:dPr>
                        <m:e>
                          <m:r>
                            <a:rPr lang="en-US" b="0" i="1" smtClean="0">
                              <a:latin typeface="Cambria Math"/>
                            </a:rPr>
                            <m:t>𝐿</m:t>
                          </m:r>
                          <m:r>
                            <a:rPr lang="en-US" b="0" i="1" smtClean="0">
                              <a:latin typeface="Cambria Math"/>
                            </a:rPr>
                            <m:t>𝜏</m:t>
                          </m:r>
                        </m:e>
                      </m:d>
                    </m:oMath>
                  </m:oMathPara>
                </a14:m>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1422994" y="990600"/>
                <a:ext cx="1959254" cy="612796"/>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2845478"/>
      </p:ext>
    </p:extLst>
  </p:cSld>
  <p:clrMapOvr>
    <a:masterClrMapping/>
  </p:clrMapOvr>
  <mc:AlternateContent xmlns:mc="http://schemas.openxmlformats.org/markup-compatibility/2006" xmlns:p14="http://schemas.microsoft.com/office/powerpoint/2010/main">
    <mc:Choice Requires="p14">
      <p:transition spd="slow" p14:dur="2000" advTm="102463"/>
    </mc:Choice>
    <mc:Fallback xmlns="">
      <p:transition spd="slow" advTm="102463"/>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descr="J:\School\Dr. Sun Yi\Form Flight\time_delay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10" y="3796228"/>
            <a:ext cx="2881300" cy="2160975"/>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3"/>
          <p:cNvSpPr>
            <a:spLocks noGrp="1"/>
          </p:cNvSpPr>
          <p:nvPr>
            <p:ph type="sldNum" sz="quarter" idx="10"/>
          </p:nvPr>
        </p:nvSpPr>
        <p:spPr/>
        <p:txBody>
          <a:bodyPr/>
          <a:lstStyle/>
          <a:p>
            <a:fld id="{417A1C8B-4E72-4D37-AAD0-D5F50723C8FC}" type="slidenum">
              <a:rPr lang="en-US" smtClean="0"/>
              <a:t>14</a:t>
            </a:fld>
            <a:endParaRPr lang="en-US" dirty="0"/>
          </a:p>
        </p:txBody>
      </p:sp>
      <p:sp>
        <p:nvSpPr>
          <p:cNvPr id="5" name="TextBox 4"/>
          <p:cNvSpPr txBox="1"/>
          <p:nvPr/>
        </p:nvSpPr>
        <p:spPr>
          <a:xfrm>
            <a:off x="306449" y="3611562"/>
            <a:ext cx="4267200" cy="369332"/>
          </a:xfrm>
          <a:prstGeom prst="rect">
            <a:avLst/>
          </a:prstGeom>
          <a:noFill/>
        </p:spPr>
        <p:txBody>
          <a:bodyPr wrap="square" rtlCol="0">
            <a:spAutoFit/>
          </a:bodyPr>
          <a:lstStyle/>
          <a:p>
            <a:r>
              <a:rPr lang="en-US" dirty="0"/>
              <a:t>Simulations</a:t>
            </a:r>
          </a:p>
        </p:txBody>
      </p:sp>
      <p:cxnSp>
        <p:nvCxnSpPr>
          <p:cNvPr id="6" name="Straight Connector 5"/>
          <p:cNvCxnSpPr/>
          <p:nvPr/>
        </p:nvCxnSpPr>
        <p:spPr>
          <a:xfrm>
            <a:off x="306449" y="3581400"/>
            <a:ext cx="8380351"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90500" y="1447800"/>
            <a:ext cx="4267200" cy="369332"/>
          </a:xfrm>
          <a:prstGeom prst="rect">
            <a:avLst/>
          </a:prstGeom>
          <a:noFill/>
        </p:spPr>
        <p:txBody>
          <a:bodyPr wrap="square" rtlCol="0">
            <a:spAutoFit/>
          </a:bodyPr>
          <a:lstStyle/>
          <a:p>
            <a:r>
              <a:rPr lang="en-US" dirty="0"/>
              <a:t>Lambert W</a:t>
            </a:r>
          </a:p>
        </p:txBody>
      </p:sp>
      <p:graphicFrame>
        <p:nvGraphicFramePr>
          <p:cNvPr id="8" name="Table 7"/>
          <p:cNvGraphicFramePr>
            <a:graphicFrameLocks noGrp="1"/>
          </p:cNvGraphicFramePr>
          <p:nvPr>
            <p:extLst>
              <p:ext uri="{D42A27DB-BD31-4B8C-83A1-F6EECF244321}">
                <p14:modId xmlns:p14="http://schemas.microsoft.com/office/powerpoint/2010/main" val="745539017"/>
              </p:ext>
            </p:extLst>
          </p:nvPr>
        </p:nvGraphicFramePr>
        <p:xfrm>
          <a:off x="1707481" y="1447800"/>
          <a:ext cx="7038119" cy="1981200"/>
        </p:xfrm>
        <a:graphic>
          <a:graphicData uri="http://schemas.openxmlformats.org/drawingml/2006/table">
            <a:tbl>
              <a:tblPr firstRow="1" bandRow="1">
                <a:tableStyleId>{8EC20E35-A176-4012-BC5E-935CFFF8708E}</a:tableStyleId>
              </a:tblPr>
              <a:tblGrid>
                <a:gridCol w="844673">
                  <a:extLst>
                    <a:ext uri="{9D8B030D-6E8A-4147-A177-3AD203B41FA5}">
                      <a16:colId xmlns="" xmlns:a16="http://schemas.microsoft.com/office/drawing/2014/main" val="20000"/>
                    </a:ext>
                  </a:extLst>
                </a:gridCol>
                <a:gridCol w="2048146">
                  <a:extLst>
                    <a:ext uri="{9D8B030D-6E8A-4147-A177-3AD203B41FA5}">
                      <a16:colId xmlns="" xmlns:a16="http://schemas.microsoft.com/office/drawing/2014/main" val="20001"/>
                    </a:ext>
                  </a:extLst>
                </a:gridCol>
                <a:gridCol w="2097154">
                  <a:extLst>
                    <a:ext uri="{9D8B030D-6E8A-4147-A177-3AD203B41FA5}">
                      <a16:colId xmlns="" xmlns:a16="http://schemas.microsoft.com/office/drawing/2014/main" val="20002"/>
                    </a:ext>
                  </a:extLst>
                </a:gridCol>
                <a:gridCol w="2048146">
                  <a:extLst>
                    <a:ext uri="{9D8B030D-6E8A-4147-A177-3AD203B41FA5}">
                      <a16:colId xmlns="" xmlns:a16="http://schemas.microsoft.com/office/drawing/2014/main" val="20003"/>
                    </a:ext>
                  </a:extLst>
                </a:gridCol>
              </a:tblGrid>
              <a:tr h="266163">
                <a:tc>
                  <a:txBody>
                    <a:bodyPr/>
                    <a:lstStyle/>
                    <a:p>
                      <a:r>
                        <a:rPr lang="en-US" dirty="0"/>
                        <a:t>Delay</a:t>
                      </a:r>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dirty="0"/>
                        <a:t>.1 </a:t>
                      </a:r>
                      <a:r>
                        <a:rPr lang="en-US" dirty="0" err="1"/>
                        <a:t>secs</a:t>
                      </a:r>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dirty="0"/>
                        <a:t>.5 </a:t>
                      </a:r>
                      <a:r>
                        <a:rPr lang="en-US" dirty="0" err="1"/>
                        <a:t>secs</a:t>
                      </a:r>
                      <a:endParaRPr lang="en-US" dirty="0"/>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dirty="0"/>
                        <a:t>.8 </a:t>
                      </a:r>
                      <a:r>
                        <a:rPr lang="en-US" dirty="0" err="1"/>
                        <a:t>secs</a:t>
                      </a:r>
                      <a:endParaRPr lang="en-US" dirty="0"/>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0"/>
                  </a:ext>
                </a:extLst>
              </a:tr>
              <a:tr h="396240">
                <a:tc rowSpan="4">
                  <a:txBody>
                    <a:bodyPr/>
                    <a:lstStyle/>
                    <a:p>
                      <a:pPr algn="ctr"/>
                      <a:r>
                        <a:rPr lang="en-US" dirty="0" err="1">
                          <a:solidFill>
                            <a:schemeClr val="bg1"/>
                          </a:solidFill>
                        </a:rPr>
                        <a:t>S</a:t>
                      </a:r>
                      <a:r>
                        <a:rPr lang="en-US" baseline="-25000" dirty="0" err="1">
                          <a:solidFill>
                            <a:schemeClr val="bg1"/>
                          </a:solidFill>
                        </a:rPr>
                        <a:t>k</a:t>
                      </a:r>
                      <a:endParaRPr lang="en-US" dirty="0">
                        <a:solidFill>
                          <a:schemeClr val="bg1"/>
                        </a:solidFill>
                      </a:endParaRP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tx1"/>
                    </a:solidFill>
                  </a:tcPr>
                </a:tc>
                <a:tc>
                  <a:txBody>
                    <a:bodyPr/>
                    <a:lstStyle/>
                    <a:p>
                      <a:r>
                        <a:rPr lang="en-US" dirty="0"/>
                        <a:t>-0.0000 </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-0.0000 + 0.0000i</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 -0.0000 - 0.0000i</a:t>
                      </a: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 xmlns:a16="http://schemas.microsoft.com/office/drawing/2014/main" val="10001"/>
                  </a:ext>
                </a:extLst>
              </a:tr>
              <a:tr h="304800">
                <a:tc vMerge="1">
                  <a:txBody>
                    <a:bodyPr/>
                    <a:lstStyle/>
                    <a:p>
                      <a:endParaRPr lang="en-US" dirty="0"/>
                    </a:p>
                  </a:txBody>
                  <a:tcPr/>
                </a:tc>
                <a:tc>
                  <a:txBody>
                    <a:bodyPr/>
                    <a:lstStyle/>
                    <a:p>
                      <a:r>
                        <a:rPr lang="en-US" dirty="0"/>
                        <a:t>-2.5917 + 0.0000i</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r>
                        <a:rPr lang="en-US" dirty="0"/>
                        <a:t> -0.6363 + 2.6745i</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r>
                        <a:rPr lang="en-US" dirty="0"/>
                        <a:t> 0.0164 + 1.9739i</a:t>
                      </a:r>
                    </a:p>
                  </a:txBody>
                  <a:tcPr>
                    <a:lnL w="38100" cap="flat" cmpd="sng" algn="ctr">
                      <a:solidFill>
                        <a:schemeClr val="bg1"/>
                      </a:solidFill>
                      <a:prstDash val="solid"/>
                      <a:round/>
                      <a:headEnd type="none" w="med" len="med"/>
                      <a:tailEnd type="none" w="med" len="med"/>
                    </a:lnL>
                  </a:tcPr>
                </a:tc>
                <a:extLst>
                  <a:ext uri="{0D108BD9-81ED-4DB2-BD59-A6C34878D82A}">
                    <a16:rowId xmlns="" xmlns:a16="http://schemas.microsoft.com/office/drawing/2014/main" val="10002"/>
                  </a:ext>
                </a:extLst>
              </a:tr>
              <a:tr h="472440">
                <a:tc vMerge="1">
                  <a:txBody>
                    <a:bodyPr/>
                    <a:lstStyle/>
                    <a:p>
                      <a:endParaRPr lang="en-US" dirty="0"/>
                    </a:p>
                  </a:txBody>
                  <a:tcPr/>
                </a:tc>
                <a:tc>
                  <a:txBody>
                    <a:bodyPr/>
                    <a:lstStyle/>
                    <a:p>
                      <a:r>
                        <a:rPr lang="en-US" dirty="0"/>
                        <a:t> -2.5917 - 0.0000i</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r>
                        <a:rPr lang="en-US" dirty="0"/>
                        <a:t> -0.6363 + 2.6745i</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r>
                        <a:rPr lang="en-US" dirty="0"/>
                        <a:t> 0.0164 + 1.9739i</a:t>
                      </a:r>
                    </a:p>
                  </a:txBody>
                  <a:tcPr>
                    <a:lnL w="38100" cap="flat" cmpd="sng" algn="ctr">
                      <a:solidFill>
                        <a:schemeClr val="bg1"/>
                      </a:solidFill>
                      <a:prstDash val="solid"/>
                      <a:round/>
                      <a:headEnd type="none" w="med" len="med"/>
                      <a:tailEnd type="none" w="med" len="med"/>
                    </a:lnL>
                  </a:tcPr>
                </a:tc>
                <a:extLst>
                  <a:ext uri="{0D108BD9-81ED-4DB2-BD59-A6C34878D82A}">
                    <a16:rowId xmlns="" xmlns:a16="http://schemas.microsoft.com/office/drawing/2014/main" val="10003"/>
                  </a:ext>
                </a:extLst>
              </a:tr>
              <a:tr h="381000">
                <a:tc vMerge="1">
                  <a:txBody>
                    <a:bodyPr/>
                    <a:lstStyle/>
                    <a:p>
                      <a:endParaRPr lang="en-US" dirty="0"/>
                    </a:p>
                  </a:txBody>
                  <a:tcPr/>
                </a:tc>
                <a:tc>
                  <a:txBody>
                    <a:bodyPr/>
                    <a:lstStyle/>
                    <a:p>
                      <a:r>
                        <a:rPr lang="en-US" dirty="0"/>
                        <a:t> -2.5917 </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r>
                        <a:rPr lang="en-US" dirty="0"/>
                        <a:t> -0.6363 + 2.6745i</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r>
                        <a:rPr lang="en-US" dirty="0"/>
                        <a:t> 0.0164 + 1.9739i</a:t>
                      </a:r>
                    </a:p>
                  </a:txBody>
                  <a:tcPr>
                    <a:lnL w="38100" cap="flat" cmpd="sng" algn="ctr">
                      <a:solidFill>
                        <a:schemeClr val="bg1"/>
                      </a:solidFill>
                      <a:prstDash val="solid"/>
                      <a:round/>
                      <a:headEnd type="none" w="med" len="med"/>
                      <a:tailEnd type="none" w="med" len="med"/>
                    </a:lnL>
                  </a:tcPr>
                </a:tc>
                <a:extLst>
                  <a:ext uri="{0D108BD9-81ED-4DB2-BD59-A6C34878D82A}">
                    <a16:rowId xmlns="" xmlns:a16="http://schemas.microsoft.com/office/drawing/2014/main" val="10004"/>
                  </a:ext>
                </a:extLst>
              </a:tr>
            </a:tbl>
          </a:graphicData>
        </a:graphic>
      </p:graphicFrame>
      <p:pic>
        <p:nvPicPr>
          <p:cNvPr id="10" name="Picture 8" descr="J:\School\Dr. Sun Yi\Form Flight\time_delay_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609" y="3796228"/>
            <a:ext cx="2913402" cy="21850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descr="J:\School\Dr. Sun Yi\Form Flight\time_delay_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909" y="3787784"/>
            <a:ext cx="2903815" cy="21778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76500" y="6196107"/>
            <a:ext cx="4191000" cy="369332"/>
          </a:xfrm>
          <a:prstGeom prst="rect">
            <a:avLst/>
          </a:prstGeom>
          <a:noFill/>
        </p:spPr>
        <p:txBody>
          <a:bodyPr wrap="square" rtlCol="0">
            <a:spAutoFit/>
          </a:bodyPr>
          <a:lstStyle/>
          <a:p>
            <a:r>
              <a:rPr lang="en-US" dirty="0"/>
              <a:t>Accurately quantifies the stability</a:t>
            </a:r>
          </a:p>
        </p:txBody>
      </p:sp>
    </p:spTree>
    <p:extLst>
      <p:ext uri="{BB962C8B-B14F-4D97-AF65-F5344CB8AC3E}">
        <p14:creationId xmlns:p14="http://schemas.microsoft.com/office/powerpoint/2010/main" val="2840663304"/>
      </p:ext>
    </p:extLst>
  </p:cSld>
  <p:clrMapOvr>
    <a:masterClrMapping/>
  </p:clrMapOvr>
  <mc:AlternateContent xmlns:mc="http://schemas.openxmlformats.org/markup-compatibility/2006" xmlns:p14="http://schemas.microsoft.com/office/powerpoint/2010/main">
    <mc:Choice Requires="p14">
      <p:transition spd="slow" p14:dur="2000" advTm="62841"/>
    </mc:Choice>
    <mc:Fallback xmlns="">
      <p:transition spd="slow" advTm="62841"/>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030" y="1603064"/>
            <a:ext cx="3465576" cy="25873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440"/>
            <a:ext cx="3469091" cy="2589938"/>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5205" y="4227448"/>
            <a:ext cx="3465576" cy="26051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441" y="4190378"/>
            <a:ext cx="3465576" cy="2587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966525" y="1069664"/>
            <a:ext cx="6858000" cy="1066800"/>
          </a:xfrm>
        </p:spPr>
        <p:txBody>
          <a:bodyPr/>
          <a:lstStyle/>
          <a:p>
            <a:r>
              <a:rPr lang="en-US" dirty="0"/>
              <a:t>Different Topologies</a:t>
            </a:r>
          </a:p>
        </p:txBody>
      </p:sp>
      <p:sp>
        <p:nvSpPr>
          <p:cNvPr id="4" name="Slide Number Placeholder 3"/>
          <p:cNvSpPr>
            <a:spLocks noGrp="1"/>
          </p:cNvSpPr>
          <p:nvPr>
            <p:ph type="sldNum" sz="quarter" idx="10"/>
          </p:nvPr>
        </p:nvSpPr>
        <p:spPr/>
        <p:txBody>
          <a:bodyPr/>
          <a:lstStyle/>
          <a:p>
            <a:fld id="{43F35AC1-D95C-4312-A741-74417B2B6666}" type="slidenum">
              <a:rPr lang="en-US" smtClean="0"/>
              <a:t>15</a:t>
            </a:fld>
            <a:endParaRPr lang="en-US"/>
          </a:p>
        </p:txBody>
      </p:sp>
      <p:sp>
        <p:nvSpPr>
          <p:cNvPr id="11" name="Text Box 2"/>
          <p:cNvSpPr txBox="1">
            <a:spLocks noChangeArrowheads="1"/>
          </p:cNvSpPr>
          <p:nvPr/>
        </p:nvSpPr>
        <p:spPr bwMode="auto">
          <a:xfrm>
            <a:off x="4453890" y="8766175"/>
            <a:ext cx="361315" cy="3479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D</a:t>
            </a:r>
          </a:p>
        </p:txBody>
      </p:sp>
      <p:sp>
        <p:nvSpPr>
          <p:cNvPr id="12" name="Text Box 2"/>
          <p:cNvSpPr txBox="1">
            <a:spLocks noChangeArrowheads="1"/>
          </p:cNvSpPr>
          <p:nvPr/>
        </p:nvSpPr>
        <p:spPr bwMode="auto">
          <a:xfrm>
            <a:off x="3084830" y="8759825"/>
            <a:ext cx="361315" cy="34798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a:effectLst/>
                <a:latin typeface="Calibri"/>
                <a:ea typeface="Calibri"/>
                <a:cs typeface="Times New Roman"/>
              </a:rPr>
              <a:t>C</a:t>
            </a:r>
          </a:p>
        </p:txBody>
      </p:sp>
      <p:sp>
        <p:nvSpPr>
          <p:cNvPr id="5"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12"/>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16"/>
          <p:cNvSpPr>
            <a:spLocks noChangeArrowheads="1"/>
          </p:cNvSpPr>
          <p:nvPr/>
        </p:nvSpPr>
        <p:spPr bwMode="auto">
          <a:xfrm>
            <a:off x="0" y="2990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p:cNvSpPr txBox="1"/>
          <p:nvPr/>
        </p:nvSpPr>
        <p:spPr>
          <a:xfrm>
            <a:off x="2819400" y="2990850"/>
            <a:ext cx="3048000" cy="1477328"/>
          </a:xfrm>
          <a:prstGeom prst="rect">
            <a:avLst/>
          </a:prstGeom>
          <a:noFill/>
        </p:spPr>
        <p:txBody>
          <a:bodyPr wrap="square" rtlCol="0">
            <a:spAutoFit/>
          </a:bodyPr>
          <a:lstStyle/>
          <a:p>
            <a:r>
              <a:rPr lang="en-US" dirty="0"/>
              <a:t>there are direct effects on the eigenvalues of the </a:t>
            </a:r>
            <a:r>
              <a:rPr lang="en-US" dirty="0" err="1"/>
              <a:t>Laplacian</a:t>
            </a:r>
            <a:r>
              <a:rPr lang="en-US" dirty="0"/>
              <a:t> matrix from changing the topology of a network[Saber, Fax, and Murray 2007]</a:t>
            </a:r>
          </a:p>
        </p:txBody>
      </p:sp>
    </p:spTree>
    <p:extLst>
      <p:ext uri="{BB962C8B-B14F-4D97-AF65-F5344CB8AC3E}">
        <p14:creationId xmlns:p14="http://schemas.microsoft.com/office/powerpoint/2010/main" val="4018681607"/>
      </p:ext>
    </p:extLst>
  </p:cSld>
  <p:clrMapOvr>
    <a:masterClrMapping/>
  </p:clrMapOvr>
  <mc:AlternateContent xmlns:mc="http://schemas.openxmlformats.org/markup-compatibility/2006" xmlns:p14="http://schemas.microsoft.com/office/powerpoint/2010/main">
    <mc:Choice Requires="p14">
      <p:transition spd="slow" p14:dur="2000" advTm="651"/>
    </mc:Choice>
    <mc:Fallback xmlns="">
      <p:transition spd="slow" advTm="65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9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51622"/>
            <a:ext cx="388620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9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870" y="4111942"/>
            <a:ext cx="388620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9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111942"/>
            <a:ext cx="388620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0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3870" y="1551622"/>
            <a:ext cx="3886200" cy="25603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84870" y="1018222"/>
            <a:ext cx="6858000" cy="1066800"/>
          </a:xfrm>
        </p:spPr>
        <p:txBody>
          <a:bodyPr/>
          <a:lstStyle/>
          <a:p>
            <a:r>
              <a:rPr lang="en-US" dirty="0"/>
              <a:t>Convergence Speed</a:t>
            </a:r>
          </a:p>
        </p:txBody>
      </p:sp>
      <p:sp>
        <p:nvSpPr>
          <p:cNvPr id="4" name="Slide Number Placeholder 3"/>
          <p:cNvSpPr>
            <a:spLocks noGrp="1"/>
          </p:cNvSpPr>
          <p:nvPr>
            <p:ph type="sldNum" sz="quarter" idx="10"/>
          </p:nvPr>
        </p:nvSpPr>
        <p:spPr/>
        <p:txBody>
          <a:bodyPr/>
          <a:lstStyle/>
          <a:p>
            <a:fld id="{43F35AC1-D95C-4312-A741-74417B2B6666}" type="slidenum">
              <a:rPr lang="en-US" smtClean="0"/>
              <a:t>16</a:t>
            </a:fld>
            <a:endParaRPr lang="en-US"/>
          </a:p>
        </p:txBody>
      </p:sp>
      <p:sp>
        <p:nvSpPr>
          <p:cNvPr id="5"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p:cNvSpPr txBox="1"/>
          <p:nvPr/>
        </p:nvSpPr>
        <p:spPr>
          <a:xfrm>
            <a:off x="3200400" y="6467989"/>
            <a:ext cx="3656570" cy="369332"/>
          </a:xfrm>
          <a:prstGeom prst="rect">
            <a:avLst/>
          </a:prstGeom>
          <a:noFill/>
        </p:spPr>
        <p:txBody>
          <a:bodyPr wrap="square" rtlCol="0">
            <a:spAutoFit/>
          </a:bodyPr>
          <a:lstStyle/>
          <a:p>
            <a:pPr marL="285750" indent="-285750">
              <a:buFont typeface="Arial" pitchFamily="34" charset="0"/>
              <a:buChar char="•"/>
            </a:pPr>
            <a:r>
              <a:rPr lang="en-US" dirty="0"/>
              <a:t>B and C faster response</a:t>
            </a:r>
          </a:p>
        </p:txBody>
      </p:sp>
    </p:spTree>
    <p:extLst>
      <p:ext uri="{BB962C8B-B14F-4D97-AF65-F5344CB8AC3E}">
        <p14:creationId xmlns:p14="http://schemas.microsoft.com/office/powerpoint/2010/main" val="12296981"/>
      </p:ext>
    </p:extLst>
  </p:cSld>
  <p:clrMapOvr>
    <a:masterClrMapping/>
  </p:clrMapOvr>
  <mc:AlternateContent xmlns:mc="http://schemas.openxmlformats.org/markup-compatibility/2006" xmlns:p14="http://schemas.microsoft.com/office/powerpoint/2010/main">
    <mc:Choice Requires="p14">
      <p:transition spd="slow" p14:dur="2000" advTm="525"/>
    </mc:Choice>
    <mc:Fallback xmlns="">
      <p:transition spd="slow" advTm="525"/>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1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752600"/>
            <a:ext cx="3931920" cy="25877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p:cNvPicPr>
            <a:picLocks noChangeArrowheads="1"/>
          </p:cNvPicPr>
          <p:nvPr/>
        </p:nvPicPr>
        <p:blipFill>
          <a:blip r:embed="rId4">
            <a:extLst>
              <a:ext uri="{28A0092B-C50C-407E-A947-70E740481C1C}">
                <a14:useLocalDpi xmlns:a14="http://schemas.microsoft.com/office/drawing/2010/main" val="0"/>
              </a:ext>
            </a:extLst>
          </a:blip>
          <a:srcRect r="3719"/>
          <a:stretch>
            <a:fillRect/>
          </a:stretch>
        </p:blipFill>
        <p:spPr bwMode="auto">
          <a:xfrm>
            <a:off x="381000" y="1752600"/>
            <a:ext cx="3931920" cy="2587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639330" y="1034534"/>
            <a:ext cx="6858000" cy="1066800"/>
          </a:xfrm>
        </p:spPr>
        <p:txBody>
          <a:bodyPr/>
          <a:lstStyle/>
          <a:p>
            <a:r>
              <a:rPr lang="en-US" dirty="0"/>
              <a:t>Stability Analysis</a:t>
            </a:r>
          </a:p>
        </p:txBody>
      </p:sp>
      <p:sp>
        <p:nvSpPr>
          <p:cNvPr id="4" name="Slide Number Placeholder 3"/>
          <p:cNvSpPr>
            <a:spLocks noGrp="1"/>
          </p:cNvSpPr>
          <p:nvPr>
            <p:ph type="sldNum" sz="quarter" idx="10"/>
          </p:nvPr>
        </p:nvSpPr>
        <p:spPr/>
        <p:txBody>
          <a:bodyPr/>
          <a:lstStyle/>
          <a:p>
            <a:fld id="{43F35AC1-D95C-4312-A741-74417B2B6666}" type="slidenum">
              <a:rPr lang="en-US" smtClean="0"/>
              <a:t>17</a:t>
            </a:fld>
            <a:endParaRPr lang="en-US"/>
          </a:p>
        </p:txBody>
      </p:sp>
      <p:sp>
        <p:nvSpPr>
          <p:cNvPr id="6"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a:spLocks noChangeArrowheads="1"/>
          </p:cNvSpPr>
          <p:nvPr/>
        </p:nvSpPr>
        <p:spPr bwMode="auto">
          <a:xfrm>
            <a:off x="0" y="47529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3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191000"/>
            <a:ext cx="3931920" cy="2587752"/>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330" y="4191000"/>
            <a:ext cx="3931920" cy="25877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29000" y="6488668"/>
            <a:ext cx="3276600" cy="369332"/>
          </a:xfrm>
          <a:prstGeom prst="rect">
            <a:avLst/>
          </a:prstGeom>
          <a:noFill/>
        </p:spPr>
        <p:txBody>
          <a:bodyPr wrap="square" rtlCol="0">
            <a:spAutoFit/>
          </a:bodyPr>
          <a:lstStyle/>
          <a:p>
            <a:pPr marL="285750" indent="-285750">
              <a:buFont typeface="Arial" pitchFamily="34" charset="0"/>
              <a:buChar char="•"/>
            </a:pPr>
            <a:r>
              <a:rPr lang="en-US" dirty="0"/>
              <a:t>A and D more stable</a:t>
            </a:r>
          </a:p>
        </p:txBody>
      </p:sp>
    </p:spTree>
    <p:extLst>
      <p:ext uri="{BB962C8B-B14F-4D97-AF65-F5344CB8AC3E}">
        <p14:creationId xmlns:p14="http://schemas.microsoft.com/office/powerpoint/2010/main" val="2723651699"/>
      </p:ext>
    </p:extLst>
  </p:cSld>
  <p:clrMapOvr>
    <a:masterClrMapping/>
  </p:clrMapOvr>
  <mc:AlternateContent xmlns:mc="http://schemas.openxmlformats.org/markup-compatibility/2006" xmlns:p14="http://schemas.microsoft.com/office/powerpoint/2010/main">
    <mc:Choice Requires="p14">
      <p:transition spd="slow" p14:dur="2000" advTm="107888"/>
    </mc:Choice>
    <mc:Fallback xmlns="">
      <p:transition spd="slow" advTm="10788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a:t>
            </a:r>
          </a:p>
        </p:txBody>
      </p:sp>
      <p:sp>
        <p:nvSpPr>
          <p:cNvPr id="4" name="Slide Number Placeholder 3"/>
          <p:cNvSpPr>
            <a:spLocks noGrp="1"/>
          </p:cNvSpPr>
          <p:nvPr>
            <p:ph type="sldNum" sz="quarter" idx="10"/>
          </p:nvPr>
        </p:nvSpPr>
        <p:spPr>
          <a:xfrm>
            <a:off x="6553200" y="6324600"/>
            <a:ext cx="2133600" cy="365125"/>
          </a:xfrm>
        </p:spPr>
        <p:txBody>
          <a:bodyPr/>
          <a:lstStyle/>
          <a:p>
            <a:fld id="{43F35AC1-D95C-4312-A741-74417B2B6666}" type="slidenum">
              <a:rPr lang="en-US" smtClean="0"/>
              <a:t>18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479980017"/>
              </p:ext>
            </p:extLst>
          </p:nvPr>
        </p:nvGraphicFramePr>
        <p:xfrm>
          <a:off x="1333499" y="2084179"/>
          <a:ext cx="6172197" cy="2450069"/>
        </p:xfrm>
        <a:graphic>
          <a:graphicData uri="http://schemas.openxmlformats.org/drawingml/2006/table">
            <a:tbl>
              <a:tblPr firstRow="1" firstCol="1" bandRow="1">
                <a:tableStyleId>{073A0DAA-6AF3-43AB-8588-CEC1D06C72B9}</a:tableStyleId>
              </a:tblPr>
              <a:tblGrid>
                <a:gridCol w="771261">
                  <a:extLst>
                    <a:ext uri="{9D8B030D-6E8A-4147-A177-3AD203B41FA5}">
                      <a16:colId xmlns="" xmlns:a16="http://schemas.microsoft.com/office/drawing/2014/main" val="20000"/>
                    </a:ext>
                  </a:extLst>
                </a:gridCol>
                <a:gridCol w="771261">
                  <a:extLst>
                    <a:ext uri="{9D8B030D-6E8A-4147-A177-3AD203B41FA5}">
                      <a16:colId xmlns="" xmlns:a16="http://schemas.microsoft.com/office/drawing/2014/main" val="20001"/>
                    </a:ext>
                  </a:extLst>
                </a:gridCol>
                <a:gridCol w="771261">
                  <a:extLst>
                    <a:ext uri="{9D8B030D-6E8A-4147-A177-3AD203B41FA5}">
                      <a16:colId xmlns="" xmlns:a16="http://schemas.microsoft.com/office/drawing/2014/main" val="20002"/>
                    </a:ext>
                  </a:extLst>
                </a:gridCol>
                <a:gridCol w="771261">
                  <a:extLst>
                    <a:ext uri="{9D8B030D-6E8A-4147-A177-3AD203B41FA5}">
                      <a16:colId xmlns="" xmlns:a16="http://schemas.microsoft.com/office/drawing/2014/main" val="20003"/>
                    </a:ext>
                  </a:extLst>
                </a:gridCol>
                <a:gridCol w="771261">
                  <a:extLst>
                    <a:ext uri="{9D8B030D-6E8A-4147-A177-3AD203B41FA5}">
                      <a16:colId xmlns="" xmlns:a16="http://schemas.microsoft.com/office/drawing/2014/main" val="20004"/>
                    </a:ext>
                  </a:extLst>
                </a:gridCol>
                <a:gridCol w="771261">
                  <a:extLst>
                    <a:ext uri="{9D8B030D-6E8A-4147-A177-3AD203B41FA5}">
                      <a16:colId xmlns="" xmlns:a16="http://schemas.microsoft.com/office/drawing/2014/main" val="20005"/>
                    </a:ext>
                  </a:extLst>
                </a:gridCol>
                <a:gridCol w="771261">
                  <a:extLst>
                    <a:ext uri="{9D8B030D-6E8A-4147-A177-3AD203B41FA5}">
                      <a16:colId xmlns="" xmlns:a16="http://schemas.microsoft.com/office/drawing/2014/main" val="20006"/>
                    </a:ext>
                  </a:extLst>
                </a:gridCol>
                <a:gridCol w="773370">
                  <a:extLst>
                    <a:ext uri="{9D8B030D-6E8A-4147-A177-3AD203B41FA5}">
                      <a16:colId xmlns="" xmlns:a16="http://schemas.microsoft.com/office/drawing/2014/main" val="20007"/>
                    </a:ext>
                  </a:extLst>
                </a:gridCol>
              </a:tblGrid>
              <a:tr h="218189">
                <a:tc gridSpan="8">
                  <a:txBody>
                    <a:bodyPr/>
                    <a:lstStyle/>
                    <a:p>
                      <a:pPr marL="0" marR="0" algn="ctr">
                        <a:lnSpc>
                          <a:spcPct val="107000"/>
                        </a:lnSpc>
                        <a:spcBef>
                          <a:spcPts val="0"/>
                        </a:spcBef>
                        <a:spcAft>
                          <a:spcPts val="0"/>
                        </a:spcAft>
                      </a:pPr>
                      <a:r>
                        <a:rPr lang="en-US" sz="1100" dirty="0">
                          <a:effectLst/>
                        </a:rPr>
                        <a:t>System A</a:t>
                      </a:r>
                      <a:endParaRPr lang="en-US" sz="1100" dirty="0">
                        <a:solidFill>
                          <a:srgbClr val="000000"/>
                        </a:solidFill>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46376">
                <a:tc>
                  <a:txBody>
                    <a:bodyPr/>
                    <a:lstStyle/>
                    <a:p>
                      <a:pPr marL="0" marR="0">
                        <a:lnSpc>
                          <a:spcPct val="107000"/>
                        </a:lnSpc>
                        <a:spcBef>
                          <a:spcPts val="0"/>
                        </a:spcBef>
                        <a:spcAft>
                          <a:spcPts val="0"/>
                        </a:spcAft>
                      </a:pPr>
                      <a:r>
                        <a:rPr lang="en-US" sz="1100" dirty="0">
                          <a:effectLst/>
                        </a:rPr>
                        <a:t>Delay</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.1</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.2</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.3.</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.4</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.5</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.6</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.7</a:t>
                      </a:r>
                    </a:p>
                    <a:p>
                      <a:pPr marL="0" marR="0">
                        <a:lnSpc>
                          <a:spcPct val="107000"/>
                        </a:lnSpc>
                        <a:spcBef>
                          <a:spcPts val="0"/>
                        </a:spcBef>
                        <a:spcAft>
                          <a:spcPts val="0"/>
                        </a:spcAft>
                      </a:pPr>
                      <a:r>
                        <a:rPr lang="en-US" sz="1100">
                          <a:effectLst/>
                        </a:rPr>
                        <a:t>Critical pt.</a:t>
                      </a:r>
                      <a:endParaRPr lang="en-US" sz="110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1"/>
                  </a:ext>
                </a:extLst>
              </a:tr>
              <a:tr h="446376">
                <a:tc>
                  <a:txBody>
                    <a:bodyPr/>
                    <a:lstStyle/>
                    <a:p>
                      <a:pPr marL="0" marR="0">
                        <a:lnSpc>
                          <a:spcPct val="107000"/>
                        </a:lnSpc>
                        <a:spcBef>
                          <a:spcPts val="0"/>
                        </a:spcBef>
                        <a:spcAft>
                          <a:spcPts val="0"/>
                        </a:spcAft>
                      </a:pPr>
                      <a:r>
                        <a:rPr lang="en-US" sz="1100" dirty="0">
                          <a:effectLst/>
                        </a:rPr>
                        <a:t>λ</a:t>
                      </a:r>
                      <a:r>
                        <a:rPr lang="en-US" sz="1100" baseline="-25000" dirty="0">
                          <a:effectLst/>
                        </a:rPr>
                        <a:t>1</a:t>
                      </a:r>
                      <a:r>
                        <a:rPr lang="en-US" sz="1100" dirty="0">
                          <a:effectLst/>
                        </a:rPr>
                        <a:t>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 0.0000</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0.0000+0.0000i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0.0000 + 0.0000i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0.0000 + 0.0000i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0.0000 + 0.0000i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-0.0000 + 0.0000i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-0.0000 + 0.0000i</a:t>
                      </a:r>
                      <a:endParaRPr lang="en-US" sz="1100" dirty="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2"/>
                  </a:ext>
                </a:extLst>
              </a:tr>
              <a:tr h="446376">
                <a:tc>
                  <a:txBody>
                    <a:bodyPr/>
                    <a:lstStyle/>
                    <a:p>
                      <a:pPr marL="0" marR="0">
                        <a:lnSpc>
                          <a:spcPct val="107000"/>
                        </a:lnSpc>
                        <a:spcBef>
                          <a:spcPts val="0"/>
                        </a:spcBef>
                        <a:spcAft>
                          <a:spcPts val="0"/>
                        </a:spcAft>
                      </a:pPr>
                      <a:r>
                        <a:rPr lang="en-US" sz="1100" dirty="0">
                          <a:effectLst/>
                        </a:rPr>
                        <a:t>λ</a:t>
                      </a:r>
                      <a:r>
                        <a:rPr lang="en-US" sz="1100" baseline="-25000" dirty="0">
                          <a:effectLst/>
                        </a:rPr>
                        <a:t>2</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-9.0668</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40.3312 +50.0675i</a:t>
                      </a:r>
                      <a:endParaRPr lang="en-US" sz="1100" dirty="0">
                        <a:solidFill>
                          <a:srgbClr val="000000"/>
                        </a:solidFill>
                        <a:effectLst/>
                        <a:latin typeface="Calibri"/>
                        <a:ea typeface="Calibri"/>
                        <a:cs typeface="Times New Roman"/>
                      </a:endParaRPr>
                    </a:p>
                  </a:txBody>
                  <a:tcPr marL="68580" marR="68580" marT="0" marB="0">
                    <a:solidFill>
                      <a:srgbClr val="FFFF00"/>
                    </a:solidFill>
                  </a:tcPr>
                </a:tc>
                <a:tc>
                  <a:txBody>
                    <a:bodyPr/>
                    <a:lstStyle/>
                    <a:p>
                      <a:pPr marL="0" marR="0">
                        <a:lnSpc>
                          <a:spcPct val="107000"/>
                        </a:lnSpc>
                        <a:spcBef>
                          <a:spcPts val="0"/>
                        </a:spcBef>
                        <a:spcAft>
                          <a:spcPts val="0"/>
                        </a:spcAft>
                      </a:pPr>
                      <a:r>
                        <a:rPr lang="en-US" sz="1100">
                          <a:effectLst/>
                        </a:rPr>
                        <a:t>15.0194 - 0.3624i</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7.2709 - 3.0772i</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4.0620 - 2.9750i</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2.4821 - 2.5317i</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1.6116 - 2.1114i</a:t>
                      </a:r>
                      <a:endParaRPr lang="en-US" sz="1100" dirty="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3"/>
                  </a:ext>
                </a:extLst>
              </a:tr>
              <a:tr h="446376">
                <a:tc>
                  <a:txBody>
                    <a:bodyPr/>
                    <a:lstStyle/>
                    <a:p>
                      <a:pPr marL="0" marR="0">
                        <a:lnSpc>
                          <a:spcPct val="107000"/>
                        </a:lnSpc>
                        <a:spcBef>
                          <a:spcPts val="0"/>
                        </a:spcBef>
                        <a:spcAft>
                          <a:spcPts val="0"/>
                        </a:spcAft>
                      </a:pPr>
                      <a:r>
                        <a:rPr lang="en-US" sz="1100" dirty="0">
                          <a:effectLst/>
                        </a:rPr>
                        <a:t>λ</a:t>
                      </a:r>
                      <a:r>
                        <a:rPr lang="en-US" sz="1100" baseline="-25000" dirty="0">
                          <a:effectLst/>
                        </a:rPr>
                        <a:t>3</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-9.0668</a:t>
                      </a:r>
                    </a:p>
                    <a:p>
                      <a:pPr marL="0" marR="0">
                        <a:lnSpc>
                          <a:spcPct val="107000"/>
                        </a:lnSpc>
                        <a:spcBef>
                          <a:spcPts val="0"/>
                        </a:spcBef>
                        <a:spcAft>
                          <a:spcPts val="0"/>
                        </a:spcAft>
                      </a:pPr>
                      <a:r>
                        <a:rPr lang="en-US" sz="1100" dirty="0">
                          <a:effectLst/>
                        </a:rPr>
                        <a:t>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40.3312 +50.0675i</a:t>
                      </a:r>
                      <a:endParaRPr lang="en-US" sz="1100" dirty="0">
                        <a:solidFill>
                          <a:srgbClr val="000000"/>
                        </a:solidFill>
                        <a:effectLst/>
                        <a:latin typeface="Calibri"/>
                        <a:ea typeface="Calibri"/>
                        <a:cs typeface="Times New Roman"/>
                      </a:endParaRPr>
                    </a:p>
                  </a:txBody>
                  <a:tcPr marL="68580" marR="68580" marT="0" marB="0">
                    <a:solidFill>
                      <a:srgbClr val="FFFF00"/>
                    </a:solidFill>
                  </a:tcPr>
                </a:tc>
                <a:tc>
                  <a:txBody>
                    <a:bodyPr/>
                    <a:lstStyle/>
                    <a:p>
                      <a:pPr marL="0" marR="0">
                        <a:lnSpc>
                          <a:spcPct val="107000"/>
                        </a:lnSpc>
                        <a:spcBef>
                          <a:spcPts val="0"/>
                        </a:spcBef>
                        <a:spcAft>
                          <a:spcPts val="0"/>
                        </a:spcAft>
                      </a:pPr>
                      <a:r>
                        <a:rPr lang="en-US" sz="1100" dirty="0">
                          <a:effectLst/>
                        </a:rPr>
                        <a:t>15.0194 - 0.3624i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7.2709 - 3.0772i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4.0620 - 2.9750i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2.4821 - 2.5317i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1.6116 - 2.1114i </a:t>
                      </a:r>
                      <a:endParaRPr lang="en-US" sz="1100" dirty="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4"/>
                  </a:ext>
                </a:extLst>
              </a:tr>
              <a:tr h="446376">
                <a:tc>
                  <a:txBody>
                    <a:bodyPr/>
                    <a:lstStyle/>
                    <a:p>
                      <a:pPr marL="0" marR="0">
                        <a:lnSpc>
                          <a:spcPct val="107000"/>
                        </a:lnSpc>
                        <a:spcBef>
                          <a:spcPts val="0"/>
                        </a:spcBef>
                        <a:spcAft>
                          <a:spcPts val="0"/>
                        </a:spcAft>
                      </a:pPr>
                      <a:r>
                        <a:rPr lang="en-US" sz="1100" dirty="0">
                          <a:effectLst/>
                        </a:rPr>
                        <a:t>λ</a:t>
                      </a:r>
                      <a:r>
                        <a:rPr lang="en-US" sz="1100" baseline="-25000" dirty="0">
                          <a:effectLst/>
                        </a:rPr>
                        <a:t>4</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 -9.0668</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40.3312 +50.0675i</a:t>
                      </a:r>
                      <a:endParaRPr lang="en-US" sz="1100" dirty="0">
                        <a:solidFill>
                          <a:srgbClr val="000000"/>
                        </a:solidFill>
                        <a:effectLst/>
                        <a:latin typeface="Calibri"/>
                        <a:ea typeface="Calibri"/>
                        <a:cs typeface="Times New Roman"/>
                      </a:endParaRPr>
                    </a:p>
                  </a:txBody>
                  <a:tcPr marL="68580" marR="68580" marT="0" marB="0">
                    <a:solidFill>
                      <a:srgbClr val="FFFF00"/>
                    </a:solidFill>
                  </a:tcPr>
                </a:tc>
                <a:tc>
                  <a:txBody>
                    <a:bodyPr/>
                    <a:lstStyle/>
                    <a:p>
                      <a:pPr marL="0" marR="0">
                        <a:lnSpc>
                          <a:spcPct val="107000"/>
                        </a:lnSpc>
                        <a:spcBef>
                          <a:spcPts val="0"/>
                        </a:spcBef>
                        <a:spcAft>
                          <a:spcPts val="0"/>
                        </a:spcAft>
                      </a:pPr>
                      <a:r>
                        <a:rPr lang="en-US" sz="1100">
                          <a:effectLst/>
                        </a:rPr>
                        <a:t>15.0194 - 0.3624i</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7.2709 - 3.0772i</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4.0620 - 2.9750i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a:effectLst/>
                        </a:rPr>
                        <a:t>2.4821 - 2.5317i</a:t>
                      </a:r>
                      <a:endParaRPr lang="en-US" sz="1100">
                        <a:solidFill>
                          <a:srgbClr val="000000"/>
                        </a:solidFill>
                        <a:effectLst/>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a:effectLst/>
                        </a:rPr>
                        <a:t>1.6116 - 2.1114i</a:t>
                      </a:r>
                      <a:endParaRPr lang="en-US" sz="1100" dirty="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750495791"/>
              </p:ext>
            </p:extLst>
          </p:nvPr>
        </p:nvGraphicFramePr>
        <p:xfrm>
          <a:off x="1333499" y="4546193"/>
          <a:ext cx="4495801" cy="2332038"/>
        </p:xfrm>
        <a:graphic>
          <a:graphicData uri="http://schemas.openxmlformats.org/drawingml/2006/table">
            <a:tbl>
              <a:tblPr firstRow="1" firstCol="1" bandRow="1">
                <a:tableStyleId>{073A0DAA-6AF3-43AB-8588-CEC1D06C72B9}</a:tableStyleId>
              </a:tblPr>
              <a:tblGrid>
                <a:gridCol w="749033">
                  <a:extLst>
                    <a:ext uri="{9D8B030D-6E8A-4147-A177-3AD203B41FA5}">
                      <a16:colId xmlns="" xmlns:a16="http://schemas.microsoft.com/office/drawing/2014/main" val="20000"/>
                    </a:ext>
                  </a:extLst>
                </a:gridCol>
                <a:gridCol w="749033">
                  <a:extLst>
                    <a:ext uri="{9D8B030D-6E8A-4147-A177-3AD203B41FA5}">
                      <a16:colId xmlns="" xmlns:a16="http://schemas.microsoft.com/office/drawing/2014/main" val="20001"/>
                    </a:ext>
                  </a:extLst>
                </a:gridCol>
                <a:gridCol w="749033">
                  <a:extLst>
                    <a:ext uri="{9D8B030D-6E8A-4147-A177-3AD203B41FA5}">
                      <a16:colId xmlns="" xmlns:a16="http://schemas.microsoft.com/office/drawing/2014/main" val="20002"/>
                    </a:ext>
                  </a:extLst>
                </a:gridCol>
                <a:gridCol w="749033">
                  <a:extLst>
                    <a:ext uri="{9D8B030D-6E8A-4147-A177-3AD203B41FA5}">
                      <a16:colId xmlns="" xmlns:a16="http://schemas.microsoft.com/office/drawing/2014/main" val="20003"/>
                    </a:ext>
                  </a:extLst>
                </a:gridCol>
                <a:gridCol w="749033">
                  <a:extLst>
                    <a:ext uri="{9D8B030D-6E8A-4147-A177-3AD203B41FA5}">
                      <a16:colId xmlns="" xmlns:a16="http://schemas.microsoft.com/office/drawing/2014/main" val="20004"/>
                    </a:ext>
                  </a:extLst>
                </a:gridCol>
                <a:gridCol w="750636">
                  <a:extLst>
                    <a:ext uri="{9D8B030D-6E8A-4147-A177-3AD203B41FA5}">
                      <a16:colId xmlns="" xmlns:a16="http://schemas.microsoft.com/office/drawing/2014/main" val="20005"/>
                    </a:ext>
                  </a:extLst>
                </a:gridCol>
              </a:tblGrid>
              <a:tr h="336037">
                <a:tc gridSpan="6">
                  <a:txBody>
                    <a:bodyPr/>
                    <a:lstStyle/>
                    <a:p>
                      <a:pPr marL="0" marR="0" algn="l">
                        <a:lnSpc>
                          <a:spcPct val="107000"/>
                        </a:lnSpc>
                        <a:spcBef>
                          <a:spcPts val="0"/>
                        </a:spcBef>
                        <a:spcAft>
                          <a:spcPts val="0"/>
                        </a:spcAft>
                      </a:pPr>
                      <a:r>
                        <a:rPr lang="en-US" sz="1100" dirty="0">
                          <a:effectLst/>
                        </a:rPr>
                        <a:t> </a:t>
                      </a:r>
                    </a:p>
                    <a:p>
                      <a:pPr marL="0" marR="0" algn="ctr">
                        <a:lnSpc>
                          <a:spcPct val="107000"/>
                        </a:lnSpc>
                        <a:spcBef>
                          <a:spcPts val="0"/>
                        </a:spcBef>
                        <a:spcAft>
                          <a:spcPts val="0"/>
                        </a:spcAft>
                      </a:pPr>
                      <a:r>
                        <a:rPr lang="en-US" sz="1100" dirty="0">
                          <a:effectLst/>
                        </a:rPr>
                        <a:t>System D</a:t>
                      </a:r>
                      <a:endParaRPr lang="en-US" sz="1100" dirty="0">
                        <a:solidFill>
                          <a:srgbClr val="000000"/>
                        </a:solidFill>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60741">
                <a:tc>
                  <a:txBody>
                    <a:bodyPr/>
                    <a:lstStyle/>
                    <a:p>
                      <a:pPr marL="0" marR="0" algn="l">
                        <a:lnSpc>
                          <a:spcPct val="107000"/>
                        </a:lnSpc>
                        <a:spcBef>
                          <a:spcPts val="0"/>
                        </a:spcBef>
                        <a:spcAft>
                          <a:spcPts val="0"/>
                        </a:spcAft>
                      </a:pPr>
                      <a:r>
                        <a:rPr lang="en-US" sz="1100" dirty="0">
                          <a:effectLst/>
                        </a:rPr>
                        <a:t>Delay</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.1</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.2</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.3</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.4</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.5</a:t>
                      </a:r>
                    </a:p>
                    <a:p>
                      <a:pPr marL="0" marR="0" algn="l">
                        <a:lnSpc>
                          <a:spcPct val="107000"/>
                        </a:lnSpc>
                        <a:spcBef>
                          <a:spcPts val="0"/>
                        </a:spcBef>
                        <a:spcAft>
                          <a:spcPts val="0"/>
                        </a:spcAft>
                      </a:pPr>
                      <a:r>
                        <a:rPr lang="en-US" sz="1100" dirty="0">
                          <a:effectLst/>
                        </a:rPr>
                        <a:t>Critical pt.</a:t>
                      </a:r>
                      <a:endParaRPr lang="en-US" sz="1100" dirty="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1"/>
                  </a:ext>
                </a:extLst>
              </a:tr>
              <a:tr h="336037">
                <a:tc>
                  <a:txBody>
                    <a:bodyPr/>
                    <a:lstStyle/>
                    <a:p>
                      <a:pPr marL="0" marR="0" algn="l">
                        <a:lnSpc>
                          <a:spcPct val="107000"/>
                        </a:lnSpc>
                        <a:spcBef>
                          <a:spcPts val="0"/>
                        </a:spcBef>
                        <a:spcAft>
                          <a:spcPts val="0"/>
                        </a:spcAft>
                      </a:pPr>
                      <a:r>
                        <a:rPr lang="en-US" sz="1100" dirty="0">
                          <a:effectLst/>
                        </a:rPr>
                        <a:t>λ</a:t>
                      </a:r>
                      <a:r>
                        <a:rPr lang="en-US" sz="1100" baseline="-25000" dirty="0">
                          <a:effectLst/>
                        </a:rPr>
                        <a:t>1</a:t>
                      </a:r>
                      <a:r>
                        <a:rPr lang="en-US" sz="1100" dirty="0">
                          <a:effectLst/>
                        </a:rPr>
                        <a:t>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 -9.0668 </a:t>
                      </a:r>
                    </a:p>
                    <a:p>
                      <a:pPr marL="0" marR="0" algn="l">
                        <a:lnSpc>
                          <a:spcPct val="107000"/>
                        </a:lnSpc>
                        <a:spcBef>
                          <a:spcPts val="0"/>
                        </a:spcBef>
                        <a:spcAft>
                          <a:spcPts val="0"/>
                        </a:spcAft>
                      </a:pPr>
                      <a:r>
                        <a:rPr lang="en-US" sz="1100" dirty="0">
                          <a:effectLst/>
                        </a:rPr>
                        <a:t>+ 0.0000i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40.3312+</a:t>
                      </a:r>
                      <a:r>
                        <a:rPr lang="en-US" sz="1100" baseline="0" dirty="0">
                          <a:effectLst/>
                        </a:rPr>
                        <a:t> </a:t>
                      </a:r>
                      <a:r>
                        <a:rPr lang="en-US" sz="1100" dirty="0">
                          <a:effectLst/>
                        </a:rPr>
                        <a:t>50.0675i</a:t>
                      </a:r>
                      <a:endParaRPr lang="en-US" sz="1100" dirty="0">
                        <a:solidFill>
                          <a:srgbClr val="000000"/>
                        </a:solidFill>
                        <a:effectLst/>
                        <a:latin typeface="Calibri"/>
                        <a:ea typeface="Calibri"/>
                        <a:cs typeface="Times New Roman"/>
                      </a:endParaRPr>
                    </a:p>
                  </a:txBody>
                  <a:tcPr marL="68580" marR="68580" marT="0" marB="0">
                    <a:solidFill>
                      <a:srgbClr val="FFFF00"/>
                    </a:solidFill>
                  </a:tcPr>
                </a:tc>
                <a:tc>
                  <a:txBody>
                    <a:bodyPr/>
                    <a:lstStyle/>
                    <a:p>
                      <a:pPr marL="0" marR="0" algn="l">
                        <a:lnSpc>
                          <a:spcPct val="107000"/>
                        </a:lnSpc>
                        <a:spcBef>
                          <a:spcPts val="0"/>
                        </a:spcBef>
                        <a:spcAft>
                          <a:spcPts val="0"/>
                        </a:spcAft>
                      </a:pPr>
                      <a:r>
                        <a:rPr lang="en-US" sz="1100" dirty="0">
                          <a:effectLst/>
                        </a:rPr>
                        <a:t>15.0194</a:t>
                      </a:r>
                    </a:p>
                    <a:p>
                      <a:pPr marL="0" marR="0" algn="l">
                        <a:lnSpc>
                          <a:spcPct val="107000"/>
                        </a:lnSpc>
                        <a:spcBef>
                          <a:spcPts val="0"/>
                        </a:spcBef>
                        <a:spcAft>
                          <a:spcPts val="0"/>
                        </a:spcAft>
                      </a:pPr>
                      <a:r>
                        <a:rPr lang="en-US" sz="1100" dirty="0">
                          <a:effectLst/>
                        </a:rPr>
                        <a:t>- 0.3624i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7.2709 </a:t>
                      </a:r>
                    </a:p>
                    <a:p>
                      <a:pPr marL="0" marR="0" algn="l">
                        <a:lnSpc>
                          <a:spcPct val="107000"/>
                        </a:lnSpc>
                        <a:spcBef>
                          <a:spcPts val="0"/>
                        </a:spcBef>
                        <a:spcAft>
                          <a:spcPts val="0"/>
                        </a:spcAft>
                      </a:pPr>
                      <a:r>
                        <a:rPr lang="en-US" sz="1100" dirty="0">
                          <a:effectLst/>
                        </a:rPr>
                        <a:t>- 3.0772i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   4.0620</a:t>
                      </a:r>
                    </a:p>
                    <a:p>
                      <a:pPr marL="0" marR="0" algn="l">
                        <a:lnSpc>
                          <a:spcPct val="107000"/>
                        </a:lnSpc>
                        <a:spcBef>
                          <a:spcPts val="0"/>
                        </a:spcBef>
                        <a:spcAft>
                          <a:spcPts val="0"/>
                        </a:spcAft>
                      </a:pPr>
                      <a:r>
                        <a:rPr lang="en-US" sz="1100">
                          <a:effectLst/>
                        </a:rPr>
                        <a:t> - 2.9750i</a:t>
                      </a:r>
                      <a:endParaRPr lang="en-US" sz="110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2"/>
                  </a:ext>
                </a:extLst>
              </a:tr>
              <a:tr h="336037">
                <a:tc>
                  <a:txBody>
                    <a:bodyPr/>
                    <a:lstStyle/>
                    <a:p>
                      <a:pPr marL="0" marR="0" algn="l">
                        <a:lnSpc>
                          <a:spcPct val="107000"/>
                        </a:lnSpc>
                        <a:spcBef>
                          <a:spcPts val="0"/>
                        </a:spcBef>
                        <a:spcAft>
                          <a:spcPts val="0"/>
                        </a:spcAft>
                      </a:pPr>
                      <a:r>
                        <a:rPr lang="en-US" sz="1100" dirty="0">
                          <a:effectLst/>
                        </a:rPr>
                        <a:t>λ</a:t>
                      </a:r>
                      <a:r>
                        <a:rPr lang="en-US" sz="1100" baseline="-25000" dirty="0">
                          <a:effectLst/>
                        </a:rPr>
                        <a:t>2</a:t>
                      </a:r>
                      <a:r>
                        <a:rPr lang="en-US" sz="1100" dirty="0">
                          <a:effectLst/>
                        </a:rPr>
                        <a:t>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0.9851</a:t>
                      </a:r>
                    </a:p>
                    <a:p>
                      <a:pPr marL="0" marR="0" algn="l">
                        <a:lnSpc>
                          <a:spcPct val="107000"/>
                        </a:lnSpc>
                        <a:spcBef>
                          <a:spcPts val="0"/>
                        </a:spcBef>
                        <a:spcAft>
                          <a:spcPts val="0"/>
                        </a:spcAft>
                      </a:pPr>
                      <a:r>
                        <a:rPr lang="en-US" sz="1100" dirty="0">
                          <a:effectLst/>
                        </a:rPr>
                        <a:t>+ 2.4647i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2.4328</a:t>
                      </a:r>
                    </a:p>
                    <a:p>
                      <a:pPr marL="0" marR="0" algn="l">
                        <a:lnSpc>
                          <a:spcPct val="107000"/>
                        </a:lnSpc>
                        <a:spcBef>
                          <a:spcPts val="0"/>
                        </a:spcBef>
                        <a:spcAft>
                          <a:spcPts val="0"/>
                        </a:spcAft>
                      </a:pPr>
                      <a:r>
                        <a:rPr lang="en-US" sz="1100" dirty="0">
                          <a:effectLst/>
                        </a:rPr>
                        <a:t>+ 1.8704i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2.7848</a:t>
                      </a:r>
                    </a:p>
                    <a:p>
                      <a:pPr marL="0" marR="0" algn="l">
                        <a:lnSpc>
                          <a:spcPct val="107000"/>
                        </a:lnSpc>
                        <a:spcBef>
                          <a:spcPts val="0"/>
                        </a:spcBef>
                        <a:spcAft>
                          <a:spcPts val="0"/>
                        </a:spcAft>
                      </a:pPr>
                      <a:r>
                        <a:rPr lang="en-US" sz="1100" dirty="0">
                          <a:effectLst/>
                        </a:rPr>
                        <a:t>+ 0.3456i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 2.1780</a:t>
                      </a:r>
                    </a:p>
                    <a:p>
                      <a:pPr marL="0" marR="0" algn="l">
                        <a:lnSpc>
                          <a:spcPct val="107000"/>
                        </a:lnSpc>
                        <a:spcBef>
                          <a:spcPts val="0"/>
                        </a:spcBef>
                        <a:spcAft>
                          <a:spcPts val="0"/>
                        </a:spcAft>
                      </a:pPr>
                      <a:r>
                        <a:rPr lang="en-US" sz="1100" dirty="0">
                          <a:effectLst/>
                        </a:rPr>
                        <a:t> - 0.6068i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   1.5230</a:t>
                      </a:r>
                    </a:p>
                    <a:p>
                      <a:pPr marL="0" marR="0" algn="l">
                        <a:lnSpc>
                          <a:spcPct val="107000"/>
                        </a:lnSpc>
                        <a:spcBef>
                          <a:spcPts val="0"/>
                        </a:spcBef>
                        <a:spcAft>
                          <a:spcPts val="0"/>
                        </a:spcAft>
                      </a:pPr>
                      <a:r>
                        <a:rPr lang="en-US" sz="1100">
                          <a:effectLst/>
                        </a:rPr>
                        <a:t> - 0.9292i</a:t>
                      </a:r>
                      <a:endParaRPr lang="en-US" sz="110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3"/>
                  </a:ext>
                </a:extLst>
              </a:tr>
              <a:tr h="336037">
                <a:tc>
                  <a:txBody>
                    <a:bodyPr/>
                    <a:lstStyle/>
                    <a:p>
                      <a:pPr marL="0" marR="0" algn="l">
                        <a:lnSpc>
                          <a:spcPct val="107000"/>
                        </a:lnSpc>
                        <a:spcBef>
                          <a:spcPts val="0"/>
                        </a:spcBef>
                        <a:spcAft>
                          <a:spcPts val="0"/>
                        </a:spcAft>
                      </a:pPr>
                      <a:r>
                        <a:rPr lang="en-US" sz="1100" dirty="0">
                          <a:effectLst/>
                        </a:rPr>
                        <a:t>λ</a:t>
                      </a:r>
                      <a:r>
                        <a:rPr lang="en-US" sz="1100" baseline="-25000" dirty="0">
                          <a:effectLst/>
                        </a:rPr>
                        <a:t>3</a:t>
                      </a:r>
                      <a:r>
                        <a:rPr lang="en-US" sz="1100" dirty="0">
                          <a:effectLst/>
                        </a:rPr>
                        <a:t>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 0.9851 </a:t>
                      </a:r>
                    </a:p>
                    <a:p>
                      <a:pPr marL="0" marR="0" algn="l">
                        <a:lnSpc>
                          <a:spcPct val="107000"/>
                        </a:lnSpc>
                        <a:spcBef>
                          <a:spcPts val="0"/>
                        </a:spcBef>
                        <a:spcAft>
                          <a:spcPts val="0"/>
                        </a:spcAft>
                      </a:pPr>
                      <a:r>
                        <a:rPr lang="en-US" sz="1100" dirty="0">
                          <a:effectLst/>
                        </a:rPr>
                        <a:t>- 2.4647i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2.4328 </a:t>
                      </a:r>
                    </a:p>
                    <a:p>
                      <a:pPr marL="0" marR="0" algn="l">
                        <a:lnSpc>
                          <a:spcPct val="107000"/>
                        </a:lnSpc>
                        <a:spcBef>
                          <a:spcPts val="0"/>
                        </a:spcBef>
                        <a:spcAft>
                          <a:spcPts val="0"/>
                        </a:spcAft>
                      </a:pPr>
                      <a:r>
                        <a:rPr lang="en-US" sz="1100" dirty="0">
                          <a:effectLst/>
                        </a:rPr>
                        <a:t>- 1.8704i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 2.7848</a:t>
                      </a:r>
                    </a:p>
                    <a:p>
                      <a:pPr marL="0" marR="0" algn="l">
                        <a:lnSpc>
                          <a:spcPct val="107000"/>
                        </a:lnSpc>
                        <a:spcBef>
                          <a:spcPts val="0"/>
                        </a:spcBef>
                        <a:spcAft>
                          <a:spcPts val="0"/>
                        </a:spcAft>
                      </a:pPr>
                      <a:r>
                        <a:rPr lang="en-US" sz="1100" dirty="0">
                          <a:effectLst/>
                        </a:rPr>
                        <a:t>- 0.3456i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 2.1780 </a:t>
                      </a:r>
                    </a:p>
                    <a:p>
                      <a:pPr marL="0" marR="0" algn="l">
                        <a:lnSpc>
                          <a:spcPct val="107000"/>
                        </a:lnSpc>
                        <a:spcBef>
                          <a:spcPts val="0"/>
                        </a:spcBef>
                        <a:spcAft>
                          <a:spcPts val="0"/>
                        </a:spcAft>
                      </a:pPr>
                      <a:r>
                        <a:rPr lang="en-US" sz="1100" dirty="0">
                          <a:effectLst/>
                        </a:rPr>
                        <a:t>+ 0.6068i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1.5230 </a:t>
                      </a:r>
                    </a:p>
                    <a:p>
                      <a:pPr marL="0" marR="0" algn="l">
                        <a:lnSpc>
                          <a:spcPct val="107000"/>
                        </a:lnSpc>
                        <a:spcBef>
                          <a:spcPts val="0"/>
                        </a:spcBef>
                        <a:spcAft>
                          <a:spcPts val="0"/>
                        </a:spcAft>
                      </a:pPr>
                      <a:r>
                        <a:rPr lang="en-US" sz="1100">
                          <a:effectLst/>
                        </a:rPr>
                        <a:t>+ 0.9292i</a:t>
                      </a:r>
                      <a:endParaRPr lang="en-US" sz="110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4"/>
                  </a:ext>
                </a:extLst>
              </a:tr>
              <a:tr h="336037">
                <a:tc>
                  <a:txBody>
                    <a:bodyPr/>
                    <a:lstStyle/>
                    <a:p>
                      <a:pPr marL="0" marR="0" algn="l">
                        <a:lnSpc>
                          <a:spcPct val="107000"/>
                        </a:lnSpc>
                        <a:spcBef>
                          <a:spcPts val="0"/>
                        </a:spcBef>
                        <a:spcAft>
                          <a:spcPts val="0"/>
                        </a:spcAft>
                      </a:pPr>
                      <a:r>
                        <a:rPr lang="en-US" sz="1100" dirty="0">
                          <a:effectLst/>
                        </a:rPr>
                        <a:t>λ</a:t>
                      </a:r>
                      <a:r>
                        <a:rPr lang="en-US" sz="1100" baseline="-25000" dirty="0">
                          <a:effectLst/>
                        </a:rPr>
                        <a:t>4</a:t>
                      </a:r>
                      <a:r>
                        <a:rPr lang="en-US" sz="1100" dirty="0">
                          <a:effectLst/>
                        </a:rPr>
                        <a:t>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 0.0000 </a:t>
                      </a:r>
                    </a:p>
                    <a:p>
                      <a:pPr marL="0" marR="0" algn="l">
                        <a:lnSpc>
                          <a:spcPct val="107000"/>
                        </a:lnSpc>
                        <a:spcBef>
                          <a:spcPts val="0"/>
                        </a:spcBef>
                        <a:spcAft>
                          <a:spcPts val="0"/>
                        </a:spcAft>
                      </a:pPr>
                      <a:r>
                        <a:rPr lang="en-US" sz="1100" dirty="0">
                          <a:effectLst/>
                        </a:rPr>
                        <a:t>+ 0.0000i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0.0000 </a:t>
                      </a:r>
                    </a:p>
                    <a:p>
                      <a:pPr marL="0" marR="0" algn="l">
                        <a:lnSpc>
                          <a:spcPct val="107000"/>
                        </a:lnSpc>
                        <a:spcBef>
                          <a:spcPts val="0"/>
                        </a:spcBef>
                        <a:spcAft>
                          <a:spcPts val="0"/>
                        </a:spcAft>
                      </a:pPr>
                      <a:r>
                        <a:rPr lang="en-US" sz="1100" dirty="0">
                          <a:effectLst/>
                        </a:rPr>
                        <a:t>+ 0.0000i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0.0000</a:t>
                      </a:r>
                    </a:p>
                    <a:p>
                      <a:pPr marL="0" marR="0" algn="l">
                        <a:lnSpc>
                          <a:spcPct val="107000"/>
                        </a:lnSpc>
                        <a:spcBef>
                          <a:spcPts val="0"/>
                        </a:spcBef>
                        <a:spcAft>
                          <a:spcPts val="0"/>
                        </a:spcAft>
                      </a:pPr>
                      <a:r>
                        <a:rPr lang="en-US" sz="1100" dirty="0">
                          <a:effectLst/>
                        </a:rPr>
                        <a:t>+ 0.0000i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-0.0000 </a:t>
                      </a:r>
                    </a:p>
                    <a:p>
                      <a:pPr marL="0" marR="0" algn="l">
                        <a:lnSpc>
                          <a:spcPct val="107000"/>
                        </a:lnSpc>
                        <a:spcBef>
                          <a:spcPts val="0"/>
                        </a:spcBef>
                        <a:spcAft>
                          <a:spcPts val="0"/>
                        </a:spcAft>
                      </a:pPr>
                      <a:r>
                        <a:rPr lang="en-US" sz="1100" dirty="0">
                          <a:effectLst/>
                        </a:rPr>
                        <a:t>+ 0.0000i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  -0.0000 </a:t>
                      </a:r>
                    </a:p>
                    <a:p>
                      <a:pPr marL="0" marR="0" algn="l">
                        <a:lnSpc>
                          <a:spcPct val="107000"/>
                        </a:lnSpc>
                        <a:spcBef>
                          <a:spcPts val="0"/>
                        </a:spcBef>
                        <a:spcAft>
                          <a:spcPts val="0"/>
                        </a:spcAft>
                      </a:pPr>
                      <a:r>
                        <a:rPr lang="en-US" sz="1100" dirty="0">
                          <a:effectLst/>
                        </a:rPr>
                        <a:t>+0.0000i</a:t>
                      </a:r>
                      <a:endParaRPr lang="en-US" sz="1100" dirty="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7" name="Rectangle 6"/>
              <p:cNvSpPr/>
              <p:nvPr/>
            </p:nvSpPr>
            <p:spPr>
              <a:xfrm>
                <a:off x="4800600" y="1257249"/>
                <a:ext cx="4572000" cy="68140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a:rPr>
                          </m:ctrlPr>
                        </m:fPr>
                        <m:num>
                          <m:r>
                            <a:rPr lang="en-US" i="1">
                              <a:latin typeface="Cambria Math" panose="02040503050406030204" pitchFamily="18" charset="0"/>
                            </a:rPr>
                            <m:t>𝑑𝑠</m:t>
                          </m:r>
                        </m:num>
                        <m:den>
                          <m:r>
                            <a:rPr lang="en-US" i="1">
                              <a:latin typeface="Cambria Math" panose="02040503050406030204" pitchFamily="18" charset="0"/>
                            </a:rPr>
                            <m:t>𝑑</m:t>
                          </m:r>
                          <m:r>
                            <a:rPr lang="en-US" i="1">
                              <a:latin typeface="Cambria Math" panose="02040503050406030204" pitchFamily="18" charset="0"/>
                            </a:rPr>
                            <m:t>𝜏</m:t>
                          </m:r>
                        </m:den>
                      </m:f>
                      <m:r>
                        <a:rPr lang="en-US" i="1">
                          <a:latin typeface="Cambria Math" panose="02040503050406030204" pitchFamily="18" charset="0"/>
                        </a:rPr>
                        <m:t>=−</m:t>
                      </m:r>
                      <m:f>
                        <m:fPr>
                          <m:ctrlPr>
                            <a:rPr lang="en-US" i="1">
                              <a:latin typeface="Cambria Math"/>
                            </a:rPr>
                          </m:ctrlPr>
                        </m:fPr>
                        <m:num>
                          <m:r>
                            <a:rPr lang="en-US" i="1">
                              <a:latin typeface="Cambria Math" panose="02040503050406030204" pitchFamily="18" charset="0"/>
                            </a:rPr>
                            <m:t>𝑊</m:t>
                          </m:r>
                          <m:d>
                            <m:dPr>
                              <m:ctrlPr>
                                <a:rPr lang="en-US" i="1">
                                  <a:latin typeface="Cambria Math"/>
                                </a:rPr>
                              </m:ctrlPr>
                            </m:dPr>
                            <m:e>
                              <m:r>
                                <a:rPr lang="en-US" i="1">
                                  <a:latin typeface="Cambria Math" panose="02040503050406030204" pitchFamily="18" charset="0"/>
                                </a:rPr>
                                <m:t>𝑧</m:t>
                              </m:r>
                            </m:e>
                          </m:d>
                        </m:num>
                        <m:den>
                          <m:sSup>
                            <m:sSupPr>
                              <m:ctrlPr>
                                <a:rPr lang="en-US" i="1">
                                  <a:latin typeface="Cambria Math"/>
                                </a:rPr>
                              </m:ctrlPr>
                            </m:sSupPr>
                            <m:e>
                              <m:r>
                                <a:rPr lang="en-US" i="1">
                                  <a:latin typeface="Cambria Math" panose="02040503050406030204" pitchFamily="18" charset="0"/>
                                </a:rPr>
                                <m:t>𝜏</m:t>
                              </m:r>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a:rPr>
                          </m:ctrlPr>
                        </m:fPr>
                        <m:num>
                          <m:sSub>
                            <m:sSubPr>
                              <m:ctrlPr>
                                <a:rPr lang="en-US" i="1">
                                  <a:latin typeface="Cambria Math"/>
                                </a:rPr>
                              </m:ctrlPr>
                            </m:sSubPr>
                            <m:e>
                              <m:r>
                                <a:rPr lang="en-US" i="1">
                                  <a:latin typeface="Cambria Math" panose="02040503050406030204" pitchFamily="18" charset="0"/>
                                </a:rPr>
                                <m:t>𝜆</m:t>
                              </m:r>
                            </m:e>
                            <m:sub>
                              <m:r>
                                <a:rPr lang="en-US" i="1">
                                  <a:latin typeface="Cambria Math" panose="02040503050406030204" pitchFamily="18" charset="0"/>
                                </a:rPr>
                                <m:t>𝑖</m:t>
                              </m:r>
                            </m:sub>
                          </m:sSub>
                        </m:num>
                        <m:den>
                          <m:r>
                            <a:rPr lang="en-US" i="1">
                              <a:latin typeface="Cambria Math" panose="02040503050406030204" pitchFamily="18" charset="0"/>
                            </a:rPr>
                            <m:t>𝜏</m:t>
                          </m:r>
                          <m:d>
                            <m:dPr>
                              <m:begChr m:val="["/>
                              <m:endChr m:val="]"/>
                              <m:ctrlPr>
                                <a:rPr lang="en-US" i="1">
                                  <a:latin typeface="Cambria Math"/>
                                </a:rPr>
                              </m:ctrlPr>
                            </m:dPr>
                            <m:e>
                              <m:sSup>
                                <m:sSupPr>
                                  <m:ctrlPr>
                                    <a:rPr lang="en-US" i="1">
                                      <a:latin typeface="Cambria Math"/>
                                    </a:rPr>
                                  </m:ctrlPr>
                                </m:sSupPr>
                                <m:e>
                                  <m:r>
                                    <a:rPr lang="en-US" i="1">
                                      <a:latin typeface="Cambria Math" panose="02040503050406030204" pitchFamily="18" charset="0"/>
                                    </a:rPr>
                                    <m:t>𝑒</m:t>
                                  </m:r>
                                </m:e>
                                <m:sup>
                                  <m:r>
                                    <a:rPr lang="en-US" i="1">
                                      <a:latin typeface="Cambria Math" panose="02040503050406030204" pitchFamily="18" charset="0"/>
                                    </a:rPr>
                                    <m:t>𝑊</m:t>
                                  </m:r>
                                  <m:d>
                                    <m:dPr>
                                      <m:ctrlPr>
                                        <a:rPr lang="en-US" i="1">
                                          <a:latin typeface="Cambria Math"/>
                                        </a:rPr>
                                      </m:ctrlPr>
                                    </m:dPr>
                                    <m:e>
                                      <m:r>
                                        <a:rPr lang="en-US" i="1">
                                          <a:latin typeface="Cambria Math" panose="02040503050406030204" pitchFamily="18" charset="0"/>
                                        </a:rPr>
                                        <m:t>𝑧</m:t>
                                      </m:r>
                                    </m:e>
                                  </m:d>
                                </m:sup>
                              </m:sSup>
                              <m:r>
                                <a:rPr lang="en-US" i="1">
                                  <a:latin typeface="Cambria Math" panose="02040503050406030204" pitchFamily="18" charset="0"/>
                                </a:rPr>
                                <m:t>+</m:t>
                              </m:r>
                              <m:r>
                                <a:rPr lang="en-US" i="1">
                                  <a:latin typeface="Cambria Math" panose="02040503050406030204" pitchFamily="18" charset="0"/>
                                </a:rPr>
                                <m:t>𝑧</m:t>
                              </m:r>
                            </m:e>
                          </m:d>
                        </m:den>
                      </m:f>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i="1" smtClean="0">
                          <a:latin typeface="Cambria Math" panose="02040503050406030204" pitchFamily="18" charset="0"/>
                        </a:rPr>
                        <m:t>𝜏</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800600" y="1257249"/>
                <a:ext cx="4572000" cy="681405"/>
              </a:xfrm>
              <a:prstGeom prst="rect">
                <a:avLst/>
              </a:prstGeom>
              <a:blipFill rotWithShape="1">
                <a:blip r:embed="rId3"/>
                <a:stretch>
                  <a:fillRect/>
                </a:stretch>
              </a:blipFill>
            </p:spPr>
            <p:txBody>
              <a:bodyPr/>
              <a:lstStyle/>
              <a:p>
                <a:r>
                  <a:rPr lang="en-US">
                    <a:noFill/>
                  </a:rPr>
                  <a:t> </a:t>
                </a:r>
              </a:p>
            </p:txBody>
          </p:sp>
        </mc:Fallback>
      </mc:AlternateContent>
      <p:sp>
        <p:nvSpPr>
          <p:cNvPr id="8" name="TextBox 7"/>
          <p:cNvSpPr txBox="1"/>
          <p:nvPr/>
        </p:nvSpPr>
        <p:spPr>
          <a:xfrm>
            <a:off x="5943600" y="4876800"/>
            <a:ext cx="2971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Effects of changing  topology</a:t>
            </a:r>
          </a:p>
        </p:txBody>
      </p:sp>
    </p:spTree>
    <p:extLst>
      <p:ext uri="{BB962C8B-B14F-4D97-AF65-F5344CB8AC3E}">
        <p14:creationId xmlns:p14="http://schemas.microsoft.com/office/powerpoint/2010/main" val="1746057384"/>
      </p:ext>
    </p:extLst>
  </p:cSld>
  <p:clrMapOvr>
    <a:masterClrMapping/>
  </p:clrMapOvr>
  <mc:AlternateContent xmlns:mc="http://schemas.openxmlformats.org/markup-compatibility/2006" xmlns:p14="http://schemas.microsoft.com/office/powerpoint/2010/main">
    <mc:Choice Requires="p14">
      <p:transition spd="slow" p14:dur="2000" advTm="95757"/>
    </mc:Choice>
    <mc:Fallback xmlns="">
      <p:transition spd="slow" advTm="95757"/>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80370040"/>
              </p:ext>
            </p:extLst>
          </p:nvPr>
        </p:nvGraphicFramePr>
        <p:xfrm>
          <a:off x="685800" y="2286000"/>
          <a:ext cx="7315199" cy="3505198"/>
        </p:xfrm>
        <a:graphic>
          <a:graphicData uri="http://schemas.openxmlformats.org/drawingml/2006/table">
            <a:tbl>
              <a:tblPr firstRow="1" firstCol="1" bandRow="1">
                <a:tableStyleId>{073A0DAA-6AF3-43AB-8588-CEC1D06C72B9}</a:tableStyleId>
              </a:tblPr>
              <a:tblGrid>
                <a:gridCol w="910379">
                  <a:extLst>
                    <a:ext uri="{9D8B030D-6E8A-4147-A177-3AD203B41FA5}">
                      <a16:colId xmlns="" xmlns:a16="http://schemas.microsoft.com/office/drawing/2014/main" val="20000"/>
                    </a:ext>
                  </a:extLst>
                </a:gridCol>
                <a:gridCol w="911273">
                  <a:extLst>
                    <a:ext uri="{9D8B030D-6E8A-4147-A177-3AD203B41FA5}">
                      <a16:colId xmlns="" xmlns:a16="http://schemas.microsoft.com/office/drawing/2014/main" val="20001"/>
                    </a:ext>
                  </a:extLst>
                </a:gridCol>
                <a:gridCol w="913060">
                  <a:extLst>
                    <a:ext uri="{9D8B030D-6E8A-4147-A177-3AD203B41FA5}">
                      <a16:colId xmlns="" xmlns:a16="http://schemas.microsoft.com/office/drawing/2014/main" val="20002"/>
                    </a:ext>
                  </a:extLst>
                </a:gridCol>
                <a:gridCol w="1056004">
                  <a:extLst>
                    <a:ext uri="{9D8B030D-6E8A-4147-A177-3AD203B41FA5}">
                      <a16:colId xmlns="" xmlns:a16="http://schemas.microsoft.com/office/drawing/2014/main" val="20003"/>
                    </a:ext>
                  </a:extLst>
                </a:gridCol>
                <a:gridCol w="991680">
                  <a:extLst>
                    <a:ext uri="{9D8B030D-6E8A-4147-A177-3AD203B41FA5}">
                      <a16:colId xmlns="" xmlns:a16="http://schemas.microsoft.com/office/drawing/2014/main" val="20004"/>
                    </a:ext>
                  </a:extLst>
                </a:gridCol>
                <a:gridCol w="884471">
                  <a:extLst>
                    <a:ext uri="{9D8B030D-6E8A-4147-A177-3AD203B41FA5}">
                      <a16:colId xmlns="" xmlns:a16="http://schemas.microsoft.com/office/drawing/2014/main" val="20005"/>
                    </a:ext>
                  </a:extLst>
                </a:gridCol>
                <a:gridCol w="754927">
                  <a:extLst>
                    <a:ext uri="{9D8B030D-6E8A-4147-A177-3AD203B41FA5}">
                      <a16:colId xmlns="" xmlns:a16="http://schemas.microsoft.com/office/drawing/2014/main" val="20006"/>
                    </a:ext>
                  </a:extLst>
                </a:gridCol>
                <a:gridCol w="893405">
                  <a:extLst>
                    <a:ext uri="{9D8B030D-6E8A-4147-A177-3AD203B41FA5}">
                      <a16:colId xmlns="" xmlns:a16="http://schemas.microsoft.com/office/drawing/2014/main" val="20007"/>
                    </a:ext>
                  </a:extLst>
                </a:gridCol>
              </a:tblGrid>
              <a:tr h="312153">
                <a:tc gridSpan="4">
                  <a:txBody>
                    <a:bodyPr/>
                    <a:lstStyle/>
                    <a:p>
                      <a:pPr marL="0" marR="0" algn="ctr">
                        <a:lnSpc>
                          <a:spcPct val="107000"/>
                        </a:lnSpc>
                        <a:spcBef>
                          <a:spcPts val="0"/>
                        </a:spcBef>
                        <a:spcAft>
                          <a:spcPts val="0"/>
                        </a:spcAft>
                      </a:pPr>
                      <a:r>
                        <a:rPr lang="en-US" sz="1100" dirty="0">
                          <a:effectLst/>
                        </a:rPr>
                        <a:t>System B</a:t>
                      </a:r>
                      <a:endParaRPr lang="en-US" sz="1100" dirty="0">
                        <a:solidFill>
                          <a:srgbClr val="000000"/>
                        </a:solidFill>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lnSpc>
                          <a:spcPct val="107000"/>
                        </a:lnSpc>
                        <a:spcBef>
                          <a:spcPts val="0"/>
                        </a:spcBef>
                        <a:spcAft>
                          <a:spcPts val="0"/>
                        </a:spcAft>
                      </a:pPr>
                      <a:r>
                        <a:rPr lang="en-US" sz="1100" dirty="0">
                          <a:effectLst/>
                        </a:rPr>
                        <a:t>System C</a:t>
                      </a:r>
                      <a:endParaRPr lang="en-US" sz="1100" dirty="0">
                        <a:solidFill>
                          <a:srgbClr val="000000"/>
                        </a:solidFill>
                        <a:effectLst/>
                        <a:latin typeface="Calibri"/>
                        <a:ea typeface="Calibri"/>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638609">
                <a:tc>
                  <a:txBody>
                    <a:bodyPr/>
                    <a:lstStyle/>
                    <a:p>
                      <a:pPr marL="0" marR="0" algn="l">
                        <a:lnSpc>
                          <a:spcPct val="107000"/>
                        </a:lnSpc>
                        <a:spcBef>
                          <a:spcPts val="0"/>
                        </a:spcBef>
                        <a:spcAft>
                          <a:spcPts val="0"/>
                        </a:spcAft>
                      </a:pPr>
                      <a:r>
                        <a:rPr lang="en-US" sz="1100" dirty="0">
                          <a:effectLst/>
                        </a:rPr>
                        <a:t>Delay</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.1</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.2</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.3</a:t>
                      </a:r>
                    </a:p>
                    <a:p>
                      <a:pPr marL="0" marR="0" algn="l">
                        <a:lnSpc>
                          <a:spcPct val="107000"/>
                        </a:lnSpc>
                        <a:spcBef>
                          <a:spcPts val="0"/>
                        </a:spcBef>
                        <a:spcAft>
                          <a:spcPts val="0"/>
                        </a:spcAft>
                      </a:pPr>
                      <a:r>
                        <a:rPr lang="en-US" sz="1100">
                          <a:effectLst/>
                        </a:rPr>
                        <a:t>Critical pt.</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solidFill>
                            <a:schemeClr val="bg1"/>
                          </a:solidFill>
                          <a:effectLst/>
                        </a:rPr>
                        <a:t>Delay</a:t>
                      </a:r>
                      <a:endParaRPr lang="en-US" sz="1100" dirty="0">
                        <a:solidFill>
                          <a:schemeClr val="bg1"/>
                        </a:solidFill>
                        <a:effectLst/>
                        <a:latin typeface="Calibri"/>
                        <a:ea typeface="Calibri"/>
                        <a:cs typeface="Times New Roman"/>
                      </a:endParaRPr>
                    </a:p>
                  </a:txBody>
                  <a:tcPr marL="68580" marR="68580" marT="0" marB="0">
                    <a:solidFill>
                      <a:schemeClr val="tx1"/>
                    </a:solidFill>
                  </a:tcPr>
                </a:tc>
                <a:tc>
                  <a:txBody>
                    <a:bodyPr/>
                    <a:lstStyle/>
                    <a:p>
                      <a:pPr marL="0" marR="0" algn="l">
                        <a:lnSpc>
                          <a:spcPct val="107000"/>
                        </a:lnSpc>
                        <a:spcBef>
                          <a:spcPts val="0"/>
                        </a:spcBef>
                        <a:spcAft>
                          <a:spcPts val="0"/>
                        </a:spcAft>
                      </a:pPr>
                      <a:r>
                        <a:rPr lang="en-US" sz="1100">
                          <a:effectLst/>
                        </a:rPr>
                        <a:t>.1</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.2</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.3</a:t>
                      </a:r>
                    </a:p>
                    <a:p>
                      <a:pPr marL="0" marR="0" algn="l">
                        <a:lnSpc>
                          <a:spcPct val="107000"/>
                        </a:lnSpc>
                        <a:spcBef>
                          <a:spcPts val="0"/>
                        </a:spcBef>
                        <a:spcAft>
                          <a:spcPts val="0"/>
                        </a:spcAft>
                      </a:pPr>
                      <a:r>
                        <a:rPr lang="en-US" sz="1100">
                          <a:effectLst/>
                        </a:rPr>
                        <a:t>Critical pt.</a:t>
                      </a:r>
                      <a:endParaRPr lang="en-US" sz="110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1"/>
                  </a:ext>
                </a:extLst>
              </a:tr>
              <a:tr h="638609">
                <a:tc>
                  <a:txBody>
                    <a:bodyPr/>
                    <a:lstStyle/>
                    <a:p>
                      <a:pPr marL="0" marR="0" algn="l">
                        <a:lnSpc>
                          <a:spcPct val="107000"/>
                        </a:lnSpc>
                        <a:spcBef>
                          <a:spcPts val="0"/>
                        </a:spcBef>
                        <a:spcAft>
                          <a:spcPts val="0"/>
                        </a:spcAft>
                      </a:pPr>
                      <a:r>
                        <a:rPr lang="en-US" sz="1100" dirty="0">
                          <a:effectLst/>
                        </a:rPr>
                        <a:t>λ</a:t>
                      </a:r>
                      <a:r>
                        <a:rPr lang="en-US" sz="1100" baseline="-25000" dirty="0">
                          <a:effectLst/>
                        </a:rPr>
                        <a:t>1</a:t>
                      </a:r>
                      <a:r>
                        <a:rPr lang="en-US" sz="1100" dirty="0">
                          <a:effectLst/>
                        </a:rPr>
                        <a:t>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0.0000 + 0.0000i</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  -0.0000 + 0.0000i</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0.0000 + 0.0000i</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solidFill>
                            <a:schemeClr val="bg1"/>
                          </a:solidFill>
                          <a:effectLst/>
                        </a:rPr>
                        <a:t>λ</a:t>
                      </a:r>
                      <a:r>
                        <a:rPr lang="en-US" sz="1100" baseline="-25000" dirty="0">
                          <a:solidFill>
                            <a:schemeClr val="bg1"/>
                          </a:solidFill>
                          <a:effectLst/>
                        </a:rPr>
                        <a:t>1</a:t>
                      </a:r>
                      <a:r>
                        <a:rPr lang="en-US" sz="1100" dirty="0">
                          <a:solidFill>
                            <a:schemeClr val="bg1"/>
                          </a:solidFill>
                          <a:effectLst/>
                        </a:rPr>
                        <a:t> </a:t>
                      </a:r>
                      <a:endParaRPr lang="en-US" sz="1100" dirty="0">
                        <a:solidFill>
                          <a:schemeClr val="bg1"/>
                        </a:solidFill>
                        <a:effectLst/>
                        <a:latin typeface="Calibri"/>
                        <a:ea typeface="Calibri"/>
                        <a:cs typeface="Times New Roman"/>
                      </a:endParaRPr>
                    </a:p>
                  </a:txBody>
                  <a:tcPr marL="68580" marR="68580" marT="0" marB="0">
                    <a:solidFill>
                      <a:schemeClr val="tx1"/>
                    </a:solidFill>
                  </a:tcPr>
                </a:tc>
                <a:tc>
                  <a:txBody>
                    <a:bodyPr/>
                    <a:lstStyle/>
                    <a:p>
                      <a:pPr marL="0" marR="0" algn="l">
                        <a:lnSpc>
                          <a:spcPct val="107000"/>
                        </a:lnSpc>
                        <a:spcBef>
                          <a:spcPts val="0"/>
                        </a:spcBef>
                        <a:spcAft>
                          <a:spcPts val="0"/>
                        </a:spcAft>
                      </a:pPr>
                      <a:r>
                        <a:rPr lang="en-US" sz="1100" dirty="0">
                          <a:effectLst/>
                        </a:rPr>
                        <a:t>0.0000 + 0.0000i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   0.0000 + 0.0000i</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0.0000 </a:t>
                      </a:r>
                    </a:p>
                    <a:p>
                      <a:pPr marL="0" marR="0" algn="l">
                        <a:lnSpc>
                          <a:spcPct val="107000"/>
                        </a:lnSpc>
                        <a:spcBef>
                          <a:spcPts val="0"/>
                        </a:spcBef>
                        <a:spcAft>
                          <a:spcPts val="0"/>
                        </a:spcAft>
                      </a:pPr>
                      <a:r>
                        <a:rPr lang="en-US" sz="1100" dirty="0">
                          <a:effectLst/>
                        </a:rPr>
                        <a:t>+ 0.0000i</a:t>
                      </a:r>
                      <a:endParaRPr lang="en-US" sz="1100" dirty="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2"/>
                  </a:ext>
                </a:extLst>
              </a:tr>
              <a:tr h="638609">
                <a:tc>
                  <a:txBody>
                    <a:bodyPr/>
                    <a:lstStyle/>
                    <a:p>
                      <a:pPr marL="0" marR="0" algn="l">
                        <a:lnSpc>
                          <a:spcPct val="107000"/>
                        </a:lnSpc>
                        <a:spcBef>
                          <a:spcPts val="0"/>
                        </a:spcBef>
                        <a:spcAft>
                          <a:spcPts val="0"/>
                        </a:spcAft>
                      </a:pPr>
                      <a:r>
                        <a:rPr lang="en-US" sz="1100" dirty="0">
                          <a:effectLst/>
                        </a:rPr>
                        <a:t>λ</a:t>
                      </a:r>
                      <a:r>
                        <a:rPr lang="en-US" sz="1100" baseline="-25000" dirty="0">
                          <a:effectLst/>
                        </a:rPr>
                        <a:t>2</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  -5.42 + 17.88i</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17.6204 + 4.0936i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8.4906 </a:t>
                      </a:r>
                    </a:p>
                    <a:p>
                      <a:pPr marL="0" marR="0" algn="l">
                        <a:lnSpc>
                          <a:spcPct val="107000"/>
                        </a:lnSpc>
                        <a:spcBef>
                          <a:spcPts val="0"/>
                        </a:spcBef>
                        <a:spcAft>
                          <a:spcPts val="0"/>
                        </a:spcAft>
                      </a:pPr>
                      <a:r>
                        <a:rPr lang="en-US" sz="1100" dirty="0">
                          <a:effectLst/>
                        </a:rPr>
                        <a:t>- 3.8467i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solidFill>
                            <a:schemeClr val="bg1"/>
                          </a:solidFill>
                          <a:effectLst/>
                        </a:rPr>
                        <a:t>λ</a:t>
                      </a:r>
                      <a:r>
                        <a:rPr lang="en-US" sz="1100" baseline="-25000" dirty="0">
                          <a:solidFill>
                            <a:schemeClr val="bg1"/>
                          </a:solidFill>
                          <a:effectLst/>
                        </a:rPr>
                        <a:t>2</a:t>
                      </a:r>
                      <a:endParaRPr lang="en-US" sz="1100" dirty="0">
                        <a:solidFill>
                          <a:schemeClr val="bg1"/>
                        </a:solidFill>
                        <a:effectLst/>
                        <a:latin typeface="Calibri"/>
                        <a:ea typeface="Calibri"/>
                        <a:cs typeface="Times New Roman"/>
                      </a:endParaRPr>
                    </a:p>
                  </a:txBody>
                  <a:tcPr marL="68580" marR="68580" marT="0" marB="0">
                    <a:solidFill>
                      <a:schemeClr val="tx1"/>
                    </a:solidFill>
                  </a:tcPr>
                </a:tc>
                <a:tc>
                  <a:txBody>
                    <a:bodyPr/>
                    <a:lstStyle/>
                    <a:p>
                      <a:pPr marL="0" marR="0" algn="l">
                        <a:lnSpc>
                          <a:spcPct val="107000"/>
                        </a:lnSpc>
                        <a:spcBef>
                          <a:spcPts val="0"/>
                        </a:spcBef>
                        <a:spcAft>
                          <a:spcPts val="0"/>
                        </a:spcAft>
                      </a:pPr>
                      <a:r>
                        <a:rPr lang="en-US" sz="1100" dirty="0">
                          <a:effectLst/>
                        </a:rPr>
                        <a:t>-46.91 + 0.0000i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  33.7937 - 0.8153i</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12.0611</a:t>
                      </a:r>
                    </a:p>
                    <a:p>
                      <a:pPr marL="0" marR="0" algn="l">
                        <a:lnSpc>
                          <a:spcPct val="107000"/>
                        </a:lnSpc>
                        <a:spcBef>
                          <a:spcPts val="0"/>
                        </a:spcBef>
                        <a:spcAft>
                          <a:spcPts val="0"/>
                        </a:spcAft>
                      </a:pPr>
                      <a:r>
                        <a:rPr lang="en-US" sz="1100">
                          <a:effectLst/>
                        </a:rPr>
                        <a:t> - 7.0302i</a:t>
                      </a:r>
                      <a:endParaRPr lang="en-US" sz="110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3"/>
                  </a:ext>
                </a:extLst>
              </a:tr>
              <a:tr h="638609">
                <a:tc>
                  <a:txBody>
                    <a:bodyPr/>
                    <a:lstStyle/>
                    <a:p>
                      <a:pPr marL="0" marR="0" algn="l">
                        <a:lnSpc>
                          <a:spcPct val="107000"/>
                        </a:lnSpc>
                        <a:spcBef>
                          <a:spcPts val="0"/>
                        </a:spcBef>
                        <a:spcAft>
                          <a:spcPts val="0"/>
                        </a:spcAft>
                      </a:pPr>
                      <a:r>
                        <a:rPr lang="en-US" sz="1100" dirty="0">
                          <a:effectLst/>
                        </a:rPr>
                        <a:t>λ</a:t>
                      </a:r>
                      <a:r>
                        <a:rPr lang="en-US" sz="1100" baseline="-25000" dirty="0">
                          <a:effectLst/>
                        </a:rPr>
                        <a:t>3</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  -5.42 - 17.88i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17.6204 - 4.0936i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8.4906 + 3.8467i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solidFill>
                            <a:schemeClr val="bg1"/>
                          </a:solidFill>
                          <a:effectLst/>
                        </a:rPr>
                        <a:t>λ</a:t>
                      </a:r>
                      <a:r>
                        <a:rPr lang="en-US" sz="1100" baseline="-25000" dirty="0">
                          <a:solidFill>
                            <a:schemeClr val="bg1"/>
                          </a:solidFill>
                          <a:effectLst/>
                        </a:rPr>
                        <a:t>3</a:t>
                      </a:r>
                      <a:endParaRPr lang="en-US" sz="1100" dirty="0">
                        <a:solidFill>
                          <a:schemeClr val="bg1"/>
                        </a:solidFill>
                        <a:effectLst/>
                        <a:latin typeface="Calibri"/>
                        <a:ea typeface="Calibri"/>
                        <a:cs typeface="Times New Roman"/>
                      </a:endParaRPr>
                    </a:p>
                  </a:txBody>
                  <a:tcPr marL="68580" marR="68580" marT="0" marB="0">
                    <a:solidFill>
                      <a:schemeClr val="tx1"/>
                    </a:solidFill>
                  </a:tcPr>
                </a:tc>
                <a:tc>
                  <a:txBody>
                    <a:bodyPr/>
                    <a:lstStyle/>
                    <a:p>
                      <a:pPr marL="0" marR="0" algn="l">
                        <a:lnSpc>
                          <a:spcPct val="107000"/>
                        </a:lnSpc>
                        <a:spcBef>
                          <a:spcPts val="0"/>
                        </a:spcBef>
                        <a:spcAft>
                          <a:spcPts val="0"/>
                        </a:spcAft>
                      </a:pPr>
                      <a:r>
                        <a:rPr lang="en-US" sz="1100">
                          <a:effectLst/>
                        </a:rPr>
                        <a:t> -1.41 + 0.0000i</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-2.2667 + 0.0000i</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a:effectLst/>
                        </a:rPr>
                        <a:t> -5.2121 </a:t>
                      </a:r>
                    </a:p>
                    <a:p>
                      <a:pPr marL="0" marR="0" algn="l">
                        <a:lnSpc>
                          <a:spcPct val="107000"/>
                        </a:lnSpc>
                        <a:spcBef>
                          <a:spcPts val="0"/>
                        </a:spcBef>
                        <a:spcAft>
                          <a:spcPts val="0"/>
                        </a:spcAft>
                      </a:pPr>
                      <a:r>
                        <a:rPr lang="en-US" sz="1100">
                          <a:effectLst/>
                        </a:rPr>
                        <a:t>+0.0000i</a:t>
                      </a:r>
                      <a:endParaRPr lang="en-US" sz="110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4"/>
                  </a:ext>
                </a:extLst>
              </a:tr>
              <a:tr h="638609">
                <a:tc>
                  <a:txBody>
                    <a:bodyPr/>
                    <a:lstStyle/>
                    <a:p>
                      <a:pPr marL="0" marR="0" algn="l">
                        <a:lnSpc>
                          <a:spcPct val="107000"/>
                        </a:lnSpc>
                        <a:spcBef>
                          <a:spcPts val="0"/>
                        </a:spcBef>
                        <a:spcAft>
                          <a:spcPts val="0"/>
                        </a:spcAft>
                      </a:pPr>
                      <a:r>
                        <a:rPr lang="en-US" sz="1100" dirty="0">
                          <a:effectLst/>
                        </a:rPr>
                        <a:t>λ</a:t>
                      </a:r>
                      <a:r>
                        <a:rPr lang="en-US" sz="1100" baseline="-25000" dirty="0">
                          <a:effectLst/>
                        </a:rPr>
                        <a:t>4</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161.32 + 200.27i</a:t>
                      </a:r>
                      <a:endParaRPr lang="en-US" sz="1100" dirty="0">
                        <a:solidFill>
                          <a:srgbClr val="000000"/>
                        </a:solidFill>
                        <a:effectLst/>
                        <a:latin typeface="Calibri"/>
                        <a:ea typeface="Calibri"/>
                        <a:cs typeface="Times New Roman"/>
                      </a:endParaRPr>
                    </a:p>
                  </a:txBody>
                  <a:tcPr marL="68580" marR="68580" marT="0" marB="0">
                    <a:solidFill>
                      <a:srgbClr val="FFFF00"/>
                    </a:solidFill>
                  </a:tcPr>
                </a:tc>
                <a:tc>
                  <a:txBody>
                    <a:bodyPr/>
                    <a:lstStyle/>
                    <a:p>
                      <a:pPr marL="0" marR="0" algn="l">
                        <a:lnSpc>
                          <a:spcPct val="107000"/>
                        </a:lnSpc>
                        <a:spcBef>
                          <a:spcPts val="0"/>
                        </a:spcBef>
                        <a:spcAft>
                          <a:spcPts val="0"/>
                        </a:spcAft>
                      </a:pPr>
                      <a:r>
                        <a:rPr lang="en-US" sz="1100">
                          <a:effectLst/>
                        </a:rPr>
                        <a:t>29.0836 -12.3087i</a:t>
                      </a:r>
                      <a:endParaRPr lang="en-US" sz="110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9.9286 -10.1267i</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solidFill>
                            <a:schemeClr val="bg1"/>
                          </a:solidFill>
                          <a:effectLst/>
                        </a:rPr>
                        <a:t>λ</a:t>
                      </a:r>
                      <a:r>
                        <a:rPr lang="en-US" sz="1100" baseline="-25000" dirty="0">
                          <a:solidFill>
                            <a:schemeClr val="bg1"/>
                          </a:solidFill>
                          <a:effectLst/>
                        </a:rPr>
                        <a:t>4</a:t>
                      </a:r>
                      <a:endParaRPr lang="en-US" sz="1100" dirty="0">
                        <a:solidFill>
                          <a:schemeClr val="bg1"/>
                        </a:solidFill>
                        <a:effectLst/>
                        <a:latin typeface="Calibri"/>
                        <a:ea typeface="Calibri"/>
                        <a:cs typeface="Times New Roman"/>
                      </a:endParaRPr>
                    </a:p>
                  </a:txBody>
                  <a:tcPr marL="68580" marR="68580" marT="0" marB="0">
                    <a:solidFill>
                      <a:schemeClr val="tx1"/>
                    </a:solidFill>
                  </a:tcPr>
                </a:tc>
                <a:tc>
                  <a:txBody>
                    <a:bodyPr/>
                    <a:lstStyle/>
                    <a:p>
                      <a:pPr marL="0" marR="0" algn="l">
                        <a:lnSpc>
                          <a:spcPct val="107000"/>
                        </a:lnSpc>
                        <a:spcBef>
                          <a:spcPts val="0"/>
                        </a:spcBef>
                        <a:spcAft>
                          <a:spcPts val="0"/>
                        </a:spcAft>
                      </a:pPr>
                      <a:r>
                        <a:rPr lang="en-US" sz="1100" dirty="0">
                          <a:effectLst/>
                        </a:rPr>
                        <a:t>161.32 +200.27i </a:t>
                      </a:r>
                      <a:endParaRPr lang="en-US" sz="1100" dirty="0">
                        <a:solidFill>
                          <a:srgbClr val="000000"/>
                        </a:solidFill>
                        <a:effectLst/>
                        <a:latin typeface="Calibri"/>
                        <a:ea typeface="Calibri"/>
                        <a:cs typeface="Times New Roman"/>
                      </a:endParaRPr>
                    </a:p>
                  </a:txBody>
                  <a:tcPr marL="68580" marR="68580" marT="0" marB="0">
                    <a:solidFill>
                      <a:srgbClr val="FFFF00"/>
                    </a:solidFill>
                  </a:tcPr>
                </a:tc>
                <a:tc>
                  <a:txBody>
                    <a:bodyPr/>
                    <a:lstStyle/>
                    <a:p>
                      <a:pPr marL="0" marR="0" algn="l">
                        <a:lnSpc>
                          <a:spcPct val="107000"/>
                        </a:lnSpc>
                        <a:spcBef>
                          <a:spcPts val="0"/>
                        </a:spcBef>
                        <a:spcAft>
                          <a:spcPts val="0"/>
                        </a:spcAft>
                      </a:pPr>
                      <a:r>
                        <a:rPr lang="en-US" sz="1100" dirty="0">
                          <a:effectLst/>
                        </a:rPr>
                        <a:t>  29.0836 -12.3087i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100" dirty="0">
                          <a:effectLst/>
                        </a:rPr>
                        <a:t>9.9286</a:t>
                      </a:r>
                    </a:p>
                    <a:p>
                      <a:pPr marL="0" marR="0" algn="l">
                        <a:lnSpc>
                          <a:spcPct val="107000"/>
                        </a:lnSpc>
                        <a:spcBef>
                          <a:spcPts val="0"/>
                        </a:spcBef>
                        <a:spcAft>
                          <a:spcPts val="0"/>
                        </a:spcAft>
                      </a:pPr>
                      <a:r>
                        <a:rPr lang="en-US" sz="1100" dirty="0">
                          <a:effectLst/>
                        </a:rPr>
                        <a:t> -10.1267i</a:t>
                      </a:r>
                      <a:endParaRPr lang="en-US" sz="1100" dirty="0">
                        <a:solidFill>
                          <a:srgbClr val="000000"/>
                        </a:solidFill>
                        <a:effectLst/>
                        <a:latin typeface="Calibri"/>
                        <a:ea typeface="Calibri"/>
                        <a:cs typeface="Times New Roman"/>
                      </a:endParaRPr>
                    </a:p>
                  </a:txBody>
                  <a:tcPr marL="68580" marR="68580" marT="0" marB="0"/>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0"/>
          </p:nvPr>
        </p:nvSpPr>
        <p:spPr/>
        <p:txBody>
          <a:bodyPr/>
          <a:lstStyle/>
          <a:p>
            <a:fld id="{43F35AC1-D95C-4312-A741-74417B2B6666}" type="slidenum">
              <a:rPr lang="en-US" smtClean="0"/>
              <a:t>19</a:t>
            </a:fld>
            <a:endParaRPr lang="en-US"/>
          </a:p>
        </p:txBody>
      </p:sp>
      <p:sp>
        <p:nvSpPr>
          <p:cNvPr id="3" name="TextBox 2"/>
          <p:cNvSpPr txBox="1"/>
          <p:nvPr/>
        </p:nvSpPr>
        <p:spPr>
          <a:xfrm>
            <a:off x="2057400" y="6019800"/>
            <a:ext cx="4343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Sensitive to change in topology </a:t>
            </a:r>
          </a:p>
        </p:txBody>
      </p:sp>
    </p:spTree>
    <p:extLst>
      <p:ext uri="{BB962C8B-B14F-4D97-AF65-F5344CB8AC3E}">
        <p14:creationId xmlns:p14="http://schemas.microsoft.com/office/powerpoint/2010/main" val="299246587"/>
      </p:ext>
    </p:extLst>
  </p:cSld>
  <p:clrMapOvr>
    <a:masterClrMapping/>
  </p:clrMapOvr>
  <mc:AlternateContent xmlns:mc="http://schemas.openxmlformats.org/markup-compatibility/2006" xmlns:p14="http://schemas.microsoft.com/office/powerpoint/2010/main">
    <mc:Choice Requires="p14">
      <p:transition spd="slow" p14:dur="2000" advTm="37857"/>
    </mc:Choice>
    <mc:Fallback xmlns="">
      <p:transition spd="slow" advTm="37857"/>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828801"/>
            <a:ext cx="8229600" cy="3886200"/>
          </a:xfrm>
        </p:spPr>
        <p:txBody>
          <a:bodyPr>
            <a:normAutofit fontScale="70000" lnSpcReduction="20000"/>
          </a:bodyPr>
          <a:lstStyle/>
          <a:p>
            <a:r>
              <a:rPr lang="en-US" dirty="0"/>
              <a:t>Introduction</a:t>
            </a:r>
          </a:p>
          <a:p>
            <a:pPr lvl="1"/>
            <a:r>
              <a:rPr lang="en-US" dirty="0"/>
              <a:t>Consensus Problem</a:t>
            </a:r>
          </a:p>
          <a:p>
            <a:pPr lvl="1"/>
            <a:r>
              <a:rPr lang="en-US" dirty="0"/>
              <a:t>Applications</a:t>
            </a:r>
          </a:p>
          <a:p>
            <a:r>
              <a:rPr lang="en-US" dirty="0"/>
              <a:t>Objective</a:t>
            </a:r>
          </a:p>
          <a:p>
            <a:r>
              <a:rPr lang="en-US" dirty="0" smtClean="0"/>
              <a:t>Time </a:t>
            </a:r>
            <a:r>
              <a:rPr lang="en-US" dirty="0"/>
              <a:t>Delay </a:t>
            </a:r>
          </a:p>
          <a:p>
            <a:pPr lvl="1"/>
            <a:r>
              <a:rPr lang="en-US" dirty="0"/>
              <a:t>Methods</a:t>
            </a:r>
          </a:p>
          <a:p>
            <a:pPr lvl="1"/>
            <a:r>
              <a:rPr lang="en-US" dirty="0"/>
              <a:t>Modeling</a:t>
            </a:r>
          </a:p>
          <a:p>
            <a:pPr lvl="1"/>
            <a:r>
              <a:rPr lang="en-US" dirty="0"/>
              <a:t>Effects</a:t>
            </a:r>
          </a:p>
          <a:p>
            <a:r>
              <a:rPr lang="en-US" dirty="0" smtClean="0"/>
              <a:t>Network Topologies</a:t>
            </a:r>
            <a:endParaRPr lang="en-US" dirty="0"/>
          </a:p>
          <a:p>
            <a:pPr lvl="1"/>
            <a:r>
              <a:rPr lang="en-US" dirty="0"/>
              <a:t>Convergence Speed</a:t>
            </a:r>
          </a:p>
          <a:p>
            <a:pPr lvl="1"/>
            <a:r>
              <a:rPr lang="en-US" dirty="0"/>
              <a:t>Stability</a:t>
            </a:r>
          </a:p>
          <a:p>
            <a:pPr lvl="1"/>
            <a:r>
              <a:rPr lang="en-US" dirty="0"/>
              <a:t>Sensitivity</a:t>
            </a:r>
          </a:p>
          <a:p>
            <a:r>
              <a:rPr lang="en-US" dirty="0"/>
              <a:t>Experiment</a:t>
            </a:r>
          </a:p>
          <a:p>
            <a:pPr lvl="1"/>
            <a:r>
              <a:rPr lang="en-US" dirty="0"/>
              <a:t>Results</a:t>
            </a:r>
          </a:p>
          <a:p>
            <a:pPr marL="514350" indent="-457200"/>
            <a:r>
              <a:rPr lang="en-US" dirty="0"/>
              <a:t>Summary</a:t>
            </a:r>
          </a:p>
          <a:p>
            <a:pPr marL="514350" indent="-457200"/>
            <a:r>
              <a:rPr lang="en-US" dirty="0"/>
              <a:t>Future Work</a:t>
            </a:r>
          </a:p>
          <a:p>
            <a:endParaRPr lang="en-US" dirty="0"/>
          </a:p>
        </p:txBody>
      </p:sp>
      <p:sp>
        <p:nvSpPr>
          <p:cNvPr id="4" name="Slide Number Placeholder 3"/>
          <p:cNvSpPr>
            <a:spLocks noGrp="1"/>
          </p:cNvSpPr>
          <p:nvPr>
            <p:ph type="sldNum" sz="quarter" idx="10"/>
          </p:nvPr>
        </p:nvSpPr>
        <p:spPr/>
        <p:txBody>
          <a:bodyPr/>
          <a:lstStyle/>
          <a:p>
            <a:fld id="{43F35AC1-D95C-4312-A741-74417B2B6666}" type="slidenum">
              <a:rPr lang="en-US" smtClean="0"/>
              <a:t>2</a:t>
            </a:fld>
            <a:endParaRPr lang="en-US"/>
          </a:p>
        </p:txBody>
      </p:sp>
    </p:spTree>
    <p:extLst>
      <p:ext uri="{BB962C8B-B14F-4D97-AF65-F5344CB8AC3E}">
        <p14:creationId xmlns:p14="http://schemas.microsoft.com/office/powerpoint/2010/main" val="2091711606"/>
      </p:ext>
    </p:extLst>
  </p:cSld>
  <p:clrMapOvr>
    <a:masterClrMapping/>
  </p:clrMapOvr>
  <mc:AlternateContent xmlns:mc="http://schemas.openxmlformats.org/markup-compatibility/2006" xmlns:p14="http://schemas.microsoft.com/office/powerpoint/2010/main">
    <mc:Choice Requires="p14">
      <p:transition spd="slow" p14:dur="2000" advTm="14640"/>
    </mc:Choice>
    <mc:Fallback xmlns="">
      <p:transition spd="slow" advTm="1464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416"/>
            <a:ext cx="9144000" cy="6872416"/>
          </a:xfrm>
          <a:prstGeom prst="rect">
            <a:avLst/>
          </a:prstGeom>
        </p:spPr>
      </p:pic>
      <p:sp>
        <p:nvSpPr>
          <p:cNvPr id="2" name="Title 1"/>
          <p:cNvSpPr>
            <a:spLocks noGrp="1"/>
          </p:cNvSpPr>
          <p:nvPr>
            <p:ph type="title"/>
          </p:nvPr>
        </p:nvSpPr>
        <p:spPr>
          <a:xfrm>
            <a:off x="457200" y="18535"/>
            <a:ext cx="8229600" cy="1143000"/>
          </a:xfrm>
        </p:spPr>
        <p:txBody>
          <a:bodyPr/>
          <a:lstStyle/>
          <a:p>
            <a:r>
              <a:rPr lang="en-US" dirty="0">
                <a:solidFill>
                  <a:schemeClr val="bg1"/>
                </a:solidFill>
              </a:rPr>
              <a:t>Experiment</a:t>
            </a:r>
          </a:p>
        </p:txBody>
      </p:sp>
      <p:sp>
        <p:nvSpPr>
          <p:cNvPr id="4" name="Slide Number Placeholder 3"/>
          <p:cNvSpPr>
            <a:spLocks noGrp="1"/>
          </p:cNvSpPr>
          <p:nvPr>
            <p:ph type="sldNum" sz="quarter" idx="10"/>
          </p:nvPr>
        </p:nvSpPr>
        <p:spPr/>
        <p:txBody>
          <a:bodyPr/>
          <a:lstStyle/>
          <a:p>
            <a:fld id="{43F35AC1-D95C-4312-A741-74417B2B6666}" type="slidenum">
              <a:rPr lang="en-US" smtClean="0"/>
              <a:t>20</a:t>
            </a:fld>
            <a:endParaRPr lang="en-US"/>
          </a:p>
        </p:txBody>
      </p:sp>
      <p:sp>
        <p:nvSpPr>
          <p:cNvPr id="3" name="Curved Down Arrow 2"/>
          <p:cNvSpPr/>
          <p:nvPr/>
        </p:nvSpPr>
        <p:spPr>
          <a:xfrm rot="10800000">
            <a:off x="5562599" y="3810000"/>
            <a:ext cx="3062665" cy="981329"/>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Down Arrow 8"/>
          <p:cNvSpPr/>
          <p:nvPr/>
        </p:nvSpPr>
        <p:spPr>
          <a:xfrm rot="21407269" flipH="1" flipV="1">
            <a:off x="332531" y="3952373"/>
            <a:ext cx="5118211" cy="1303566"/>
          </a:xfrm>
          <a:prstGeom prst="curvedDownArrow">
            <a:avLst>
              <a:gd name="adj1" fmla="val 25000"/>
              <a:gd name="adj2" fmla="val 50000"/>
              <a:gd name="adj3" fmla="val 222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Down Arrow 9"/>
          <p:cNvSpPr/>
          <p:nvPr/>
        </p:nvSpPr>
        <p:spPr>
          <a:xfrm>
            <a:off x="3048000" y="2133599"/>
            <a:ext cx="5257800" cy="900155"/>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itle 1"/>
          <p:cNvSpPr txBox="1">
            <a:spLocks/>
          </p:cNvSpPr>
          <p:nvPr/>
        </p:nvSpPr>
        <p:spPr>
          <a:xfrm>
            <a:off x="-304800" y="2302476"/>
            <a:ext cx="220362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Host</a:t>
            </a:r>
          </a:p>
        </p:txBody>
      </p:sp>
      <p:sp>
        <p:nvSpPr>
          <p:cNvPr id="11" name="Curved Down Arrow 10"/>
          <p:cNvSpPr/>
          <p:nvPr/>
        </p:nvSpPr>
        <p:spPr>
          <a:xfrm rot="778478">
            <a:off x="868921" y="1997380"/>
            <a:ext cx="2282844" cy="900155"/>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84699493"/>
      </p:ext>
    </p:extLst>
  </p:cSld>
  <p:clrMapOvr>
    <a:masterClrMapping/>
  </p:clrMapOvr>
  <mc:AlternateContent xmlns:mc="http://schemas.openxmlformats.org/markup-compatibility/2006" xmlns:p14="http://schemas.microsoft.com/office/powerpoint/2010/main">
    <mc:Choice Requires="p14">
      <p:transition spd="slow" p14:dur="2000" advTm="33047"/>
    </mc:Choice>
    <mc:Fallback xmlns="">
      <p:transition spd="slow" advTm="33047"/>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66800"/>
            <a:ext cx="8229600" cy="1143000"/>
          </a:xfrm>
        </p:spPr>
        <p:txBody>
          <a:bodyPr/>
          <a:lstStyle/>
          <a:p>
            <a:r>
              <a:rPr lang="en-US" dirty="0"/>
              <a:t>Computer Communication</a:t>
            </a:r>
          </a:p>
        </p:txBody>
      </p:sp>
      <p:sp>
        <p:nvSpPr>
          <p:cNvPr id="5" name="Text Placeholder 4"/>
          <p:cNvSpPr>
            <a:spLocks noGrp="1"/>
          </p:cNvSpPr>
          <p:nvPr>
            <p:ph type="body" idx="1"/>
          </p:nvPr>
        </p:nvSpPr>
        <p:spPr>
          <a:xfrm>
            <a:off x="457200" y="1981200"/>
            <a:ext cx="4040188" cy="639762"/>
          </a:xfrm>
        </p:spPr>
        <p:txBody>
          <a:bodyPr/>
          <a:lstStyle/>
          <a:p>
            <a:r>
              <a:rPr lang="en-US" dirty="0"/>
              <a:t>Transmission Control Protocol</a:t>
            </a:r>
          </a:p>
        </p:txBody>
      </p:sp>
      <p:sp>
        <p:nvSpPr>
          <p:cNvPr id="3" name="Content Placeholder 2"/>
          <p:cNvSpPr>
            <a:spLocks noGrp="1"/>
          </p:cNvSpPr>
          <p:nvPr>
            <p:ph sz="half" idx="2"/>
          </p:nvPr>
        </p:nvSpPr>
        <p:spPr>
          <a:xfrm>
            <a:off x="304800" y="2667000"/>
            <a:ext cx="4040188" cy="3951288"/>
          </a:xfrm>
        </p:spPr>
        <p:txBody>
          <a:bodyPr/>
          <a:lstStyle/>
          <a:p>
            <a:r>
              <a:rPr lang="en-US" dirty="0"/>
              <a:t>TCP/IP</a:t>
            </a:r>
          </a:p>
          <a:p>
            <a:r>
              <a:rPr lang="en-US" dirty="0"/>
              <a:t>Connection required</a:t>
            </a:r>
          </a:p>
          <a:p>
            <a:pPr lvl="1"/>
            <a:r>
              <a:rPr lang="en-US" dirty="0"/>
              <a:t>“Handshake”</a:t>
            </a:r>
          </a:p>
          <a:p>
            <a:r>
              <a:rPr lang="en-US" dirty="0"/>
              <a:t>Flow control</a:t>
            </a:r>
          </a:p>
          <a:p>
            <a:r>
              <a:rPr lang="en-US" dirty="0"/>
              <a:t>Emails, webpages,…</a:t>
            </a:r>
          </a:p>
        </p:txBody>
      </p:sp>
      <p:sp>
        <p:nvSpPr>
          <p:cNvPr id="6" name="Text Placeholder 5"/>
          <p:cNvSpPr>
            <a:spLocks noGrp="1"/>
          </p:cNvSpPr>
          <p:nvPr>
            <p:ph type="body" sz="quarter" idx="3"/>
          </p:nvPr>
        </p:nvSpPr>
        <p:spPr>
          <a:xfrm>
            <a:off x="4648200" y="1600200"/>
            <a:ext cx="4041775" cy="639762"/>
          </a:xfrm>
        </p:spPr>
        <p:txBody>
          <a:bodyPr/>
          <a:lstStyle/>
          <a:p>
            <a:r>
              <a:rPr lang="en-US" dirty="0"/>
              <a:t>User Datagram Protocol</a:t>
            </a:r>
          </a:p>
        </p:txBody>
      </p:sp>
      <p:sp>
        <p:nvSpPr>
          <p:cNvPr id="7" name="Content Placeholder 6"/>
          <p:cNvSpPr>
            <a:spLocks noGrp="1"/>
          </p:cNvSpPr>
          <p:nvPr>
            <p:ph sz="quarter" idx="4"/>
          </p:nvPr>
        </p:nvSpPr>
        <p:spPr>
          <a:xfrm>
            <a:off x="4648200" y="2590800"/>
            <a:ext cx="4041775" cy="3951288"/>
          </a:xfrm>
        </p:spPr>
        <p:txBody>
          <a:bodyPr/>
          <a:lstStyle/>
          <a:p>
            <a:r>
              <a:rPr lang="en-US" dirty="0"/>
              <a:t>UDP</a:t>
            </a:r>
          </a:p>
          <a:p>
            <a:r>
              <a:rPr lang="en-US" dirty="0"/>
              <a:t>Connectionless</a:t>
            </a:r>
          </a:p>
          <a:p>
            <a:r>
              <a:rPr lang="en-US" dirty="0"/>
              <a:t>Fast </a:t>
            </a:r>
          </a:p>
          <a:p>
            <a:pPr lvl="1"/>
            <a:r>
              <a:rPr lang="en-US" dirty="0"/>
              <a:t>Ignores packet loss</a:t>
            </a:r>
          </a:p>
          <a:p>
            <a:r>
              <a:rPr lang="en-US" dirty="0"/>
              <a:t>Real-time applications</a:t>
            </a:r>
          </a:p>
        </p:txBody>
      </p:sp>
      <p:sp>
        <p:nvSpPr>
          <p:cNvPr id="4" name="Slide Number Placeholder 3"/>
          <p:cNvSpPr>
            <a:spLocks noGrp="1"/>
          </p:cNvSpPr>
          <p:nvPr>
            <p:ph type="sldNum" sz="quarter" idx="11"/>
          </p:nvPr>
        </p:nvSpPr>
        <p:spPr/>
        <p:txBody>
          <a:bodyPr/>
          <a:lstStyle/>
          <a:p>
            <a:fld id="{43F35AC1-D95C-4312-A741-74417B2B6666}" type="slidenum">
              <a:rPr lang="en-US" smtClean="0"/>
              <a:t>21</a:t>
            </a:fld>
            <a:endParaRPr lang="en-US"/>
          </a:p>
        </p:txBody>
      </p:sp>
    </p:spTree>
    <p:extLst>
      <p:ext uri="{BB962C8B-B14F-4D97-AF65-F5344CB8AC3E}">
        <p14:creationId xmlns:p14="http://schemas.microsoft.com/office/powerpoint/2010/main" val="490066343"/>
      </p:ext>
    </p:extLst>
  </p:cSld>
  <p:clrMapOvr>
    <a:masterClrMapping/>
  </p:clrMapOvr>
  <mc:AlternateContent xmlns:mc="http://schemas.openxmlformats.org/markup-compatibility/2006" xmlns:p14="http://schemas.microsoft.com/office/powerpoint/2010/main">
    <mc:Choice Requires="p14">
      <p:transition spd="slow" p14:dur="2000" advTm="242741"/>
    </mc:Choice>
    <mc:Fallback xmlns="">
      <p:transition spd="slow" advTm="242741"/>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104900"/>
            <a:ext cx="8229600" cy="1143000"/>
          </a:xfrm>
        </p:spPr>
        <p:txBody>
          <a:bodyPr/>
          <a:lstStyle/>
          <a:p>
            <a:r>
              <a:rPr lang="en-US" dirty="0"/>
              <a:t>Simulink </a:t>
            </a:r>
          </a:p>
        </p:txBody>
      </p:sp>
      <p:sp>
        <p:nvSpPr>
          <p:cNvPr id="4" name="Slide Number Placeholder 3"/>
          <p:cNvSpPr>
            <a:spLocks noGrp="1"/>
          </p:cNvSpPr>
          <p:nvPr>
            <p:ph type="sldNum" sz="quarter" idx="11"/>
          </p:nvPr>
        </p:nvSpPr>
        <p:spPr/>
        <p:txBody>
          <a:bodyPr/>
          <a:lstStyle/>
          <a:p>
            <a:fld id="{43F35AC1-D95C-4312-A741-74417B2B6666}" type="slidenum">
              <a:rPr lang="en-US" smtClean="0"/>
              <a:t>22</a:t>
            </a:fld>
            <a:endParaRPr lang="en-US"/>
          </a:p>
        </p:txBody>
      </p:sp>
      <p:pic>
        <p:nvPicPr>
          <p:cNvPr id="12" name="Picture 11"/>
          <p:cNvPicPr/>
          <p:nvPr/>
        </p:nvPicPr>
        <p:blipFill rotWithShape="1">
          <a:blip r:embed="rId3"/>
          <a:srcRect t="4689"/>
          <a:stretch/>
        </p:blipFill>
        <p:spPr bwMode="auto">
          <a:xfrm>
            <a:off x="838200" y="1676400"/>
            <a:ext cx="7162800" cy="40430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0324065"/>
      </p:ext>
    </p:extLst>
  </p:cSld>
  <p:clrMapOvr>
    <a:masterClrMapping/>
  </p:clrMapOvr>
  <mc:AlternateContent xmlns:mc="http://schemas.openxmlformats.org/markup-compatibility/2006" xmlns:p14="http://schemas.microsoft.com/office/powerpoint/2010/main">
    <mc:Choice Requires="p14">
      <p:transition spd="slow" p14:dur="2000" advTm="78907"/>
    </mc:Choice>
    <mc:Fallback xmlns="">
      <p:transition spd="slow" advTm="78907"/>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Experiment Run</a:t>
            </a:r>
          </a:p>
        </p:txBody>
      </p:sp>
      <p:pic>
        <p:nvPicPr>
          <p:cNvPr id="5" name="videoexp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59063" y="2514600"/>
            <a:ext cx="4740275" cy="2667000"/>
          </a:xfrm>
        </p:spPr>
      </p:pic>
      <p:sp>
        <p:nvSpPr>
          <p:cNvPr id="7" name="Slide Number Placeholder 6"/>
          <p:cNvSpPr>
            <a:spLocks noGrp="1"/>
          </p:cNvSpPr>
          <p:nvPr>
            <p:ph type="sldNum" sz="quarter" idx="10"/>
          </p:nvPr>
        </p:nvSpPr>
        <p:spPr/>
        <p:txBody>
          <a:bodyPr/>
          <a:lstStyle/>
          <a:p>
            <a:fld id="{43F35AC1-D95C-4312-A741-74417B2B6666}" type="slidenum">
              <a:rPr lang="en-US" smtClean="0"/>
              <a:t>23</a:t>
            </a:fld>
            <a:endParaRPr lang="en-US"/>
          </a:p>
        </p:txBody>
      </p:sp>
      <p:grpSp>
        <p:nvGrpSpPr>
          <p:cNvPr id="6" name="Group 5"/>
          <p:cNvGrpSpPr/>
          <p:nvPr/>
        </p:nvGrpSpPr>
        <p:grpSpPr>
          <a:xfrm>
            <a:off x="369341" y="2362200"/>
            <a:ext cx="2297658" cy="1498605"/>
            <a:chOff x="-34159" y="25395"/>
            <a:chExt cx="2297658" cy="1727205"/>
          </a:xfrm>
        </p:grpSpPr>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59" y="25395"/>
              <a:ext cx="2297658" cy="17272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12919" y="704331"/>
              <a:ext cx="403501" cy="369332"/>
            </a:xfrm>
            <a:prstGeom prst="rect">
              <a:avLst/>
            </a:prstGeom>
            <a:noFill/>
          </p:spPr>
          <p:txBody>
            <a:bodyPr wrap="square" rtlCol="0">
              <a:spAutoFit/>
            </a:bodyPr>
            <a:lstStyle/>
            <a:p>
              <a:r>
                <a:rPr lang="en-US" dirty="0"/>
                <a:t>D</a:t>
              </a:r>
            </a:p>
          </p:txBody>
        </p:sp>
      </p:grpSp>
    </p:spTree>
    <p:extLst>
      <p:ext uri="{BB962C8B-B14F-4D97-AF65-F5344CB8AC3E}">
        <p14:creationId xmlns:p14="http://schemas.microsoft.com/office/powerpoint/2010/main" val="2627780625"/>
      </p:ext>
    </p:extLst>
  </p:cSld>
  <p:clrMapOvr>
    <a:masterClrMapping/>
  </p:clrMapOvr>
  <mc:AlternateContent xmlns:mc="http://schemas.openxmlformats.org/markup-compatibility/2006" xmlns:p14="http://schemas.microsoft.com/office/powerpoint/2010/main">
    <mc:Choice Requires="p14">
      <p:transition spd="slow" p14:dur="2000" advTm="53015"/>
    </mc:Choice>
    <mc:Fallback xmlns="">
      <p:transition spd="slow" advTm="53015"/>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extLst>
    <p:ext uri="{E180D4A7-C9FB-4DFB-919C-405C955672EB}">
      <p14:showEvtLst xmlns:p14="http://schemas.microsoft.com/office/powerpoint/2010/main">
        <p14:playEvt time="13053" objId="5"/>
        <p14:pauseEvt time="52176" objId="5"/>
        <p14:stopEvt time="53015" objId="5"/>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028242"/>
            <a:ext cx="6886575" cy="5486400"/>
          </a:xfrm>
          <a:prstGeom prst="rect">
            <a:avLst/>
          </a:prstGeom>
        </p:spPr>
      </p:pic>
      <p:sp>
        <p:nvSpPr>
          <p:cNvPr id="2" name="Title 1"/>
          <p:cNvSpPr>
            <a:spLocks noGrp="1"/>
          </p:cNvSpPr>
          <p:nvPr>
            <p:ph type="title"/>
          </p:nvPr>
        </p:nvSpPr>
        <p:spPr>
          <a:xfrm>
            <a:off x="228600" y="1295400"/>
            <a:ext cx="6858000" cy="1066800"/>
          </a:xfrm>
        </p:spPr>
        <p:txBody>
          <a:bodyPr/>
          <a:lstStyle/>
          <a:p>
            <a:r>
              <a:rPr lang="en-US" dirty="0"/>
              <a:t>Response</a:t>
            </a:r>
          </a:p>
        </p:txBody>
      </p:sp>
      <p:sp>
        <p:nvSpPr>
          <p:cNvPr id="4" name="Slide Number Placeholder 3"/>
          <p:cNvSpPr>
            <a:spLocks noGrp="1"/>
          </p:cNvSpPr>
          <p:nvPr>
            <p:ph type="sldNum" sz="quarter" idx="10"/>
          </p:nvPr>
        </p:nvSpPr>
        <p:spPr/>
        <p:txBody>
          <a:bodyPr/>
          <a:lstStyle/>
          <a:p>
            <a:fld id="{43F35AC1-D95C-4312-A741-74417B2B6666}" type="slidenum">
              <a:rPr lang="en-US" smtClean="0"/>
              <a:t>24</a:t>
            </a:fld>
            <a:endParaRPr lang="en-US"/>
          </a:p>
        </p:txBody>
      </p:sp>
      <p:sp>
        <p:nvSpPr>
          <p:cNvPr id="3" name="TextBox 2"/>
          <p:cNvSpPr txBox="1"/>
          <p:nvPr/>
        </p:nvSpPr>
        <p:spPr>
          <a:xfrm>
            <a:off x="838200" y="6329976"/>
            <a:ext cx="3352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Stable and synchronized</a:t>
            </a:r>
          </a:p>
        </p:txBody>
      </p:sp>
    </p:spTree>
    <p:extLst>
      <p:ext uri="{BB962C8B-B14F-4D97-AF65-F5344CB8AC3E}">
        <p14:creationId xmlns:p14="http://schemas.microsoft.com/office/powerpoint/2010/main" val="3000511411"/>
      </p:ext>
    </p:extLst>
  </p:cSld>
  <p:clrMapOvr>
    <a:masterClrMapping/>
  </p:clrMapOvr>
  <mc:AlternateContent xmlns:mc="http://schemas.openxmlformats.org/markup-compatibility/2006" xmlns:p14="http://schemas.microsoft.com/office/powerpoint/2010/main">
    <mc:Choice Requires="p14">
      <p:transition spd="slow" p14:dur="2000" advTm="60601"/>
    </mc:Choice>
    <mc:Fallback xmlns="">
      <p:transition spd="slow" advTm="60601"/>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Responses of other topologies</a:t>
            </a:r>
            <a:endParaRPr lang="en-US" dirty="0"/>
          </a:p>
        </p:txBody>
      </p:sp>
      <p:sp>
        <p:nvSpPr>
          <p:cNvPr id="4" name="Slide Number Placeholder 3"/>
          <p:cNvSpPr>
            <a:spLocks noGrp="1"/>
          </p:cNvSpPr>
          <p:nvPr>
            <p:ph type="sldNum" sz="quarter" idx="10"/>
          </p:nvPr>
        </p:nvSpPr>
        <p:spPr/>
        <p:txBody>
          <a:bodyPr/>
          <a:lstStyle/>
          <a:p>
            <a:fld id="{43F35AC1-D95C-4312-A741-74417B2B6666}"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422" y="1905001"/>
            <a:ext cx="4638398" cy="2438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300111"/>
            <a:ext cx="4638398" cy="2438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602" y="4300111"/>
            <a:ext cx="4638398" cy="2438400"/>
          </a:xfrm>
          <a:prstGeom prst="rect">
            <a:avLst/>
          </a:prstGeom>
        </p:spPr>
      </p:pic>
    </p:spTree>
    <p:extLst>
      <p:ext uri="{BB962C8B-B14F-4D97-AF65-F5344CB8AC3E}">
        <p14:creationId xmlns:p14="http://schemas.microsoft.com/office/powerpoint/2010/main" val="32839476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066800"/>
            <a:ext cx="7933094" cy="5486399"/>
          </a:xfrm>
          <a:prstGeom prst="rect">
            <a:avLst/>
          </a:prstGeom>
        </p:spPr>
      </p:pic>
      <p:sp>
        <p:nvSpPr>
          <p:cNvPr id="2" name="Title 1"/>
          <p:cNvSpPr>
            <a:spLocks noGrp="1"/>
          </p:cNvSpPr>
          <p:nvPr>
            <p:ph type="title"/>
          </p:nvPr>
        </p:nvSpPr>
        <p:spPr>
          <a:xfrm>
            <a:off x="0" y="990600"/>
            <a:ext cx="6858000" cy="1066800"/>
          </a:xfrm>
        </p:spPr>
        <p:txBody>
          <a:bodyPr/>
          <a:lstStyle/>
          <a:p>
            <a:r>
              <a:rPr lang="en-US" dirty="0"/>
              <a:t>Eigenvalues</a:t>
            </a:r>
          </a:p>
        </p:txBody>
      </p:sp>
      <p:sp>
        <p:nvSpPr>
          <p:cNvPr id="4" name="Slide Number Placeholder 3"/>
          <p:cNvSpPr>
            <a:spLocks noGrp="1"/>
          </p:cNvSpPr>
          <p:nvPr>
            <p:ph type="sldNum" sz="quarter" idx="10"/>
          </p:nvPr>
        </p:nvSpPr>
        <p:spPr/>
        <p:txBody>
          <a:bodyPr/>
          <a:lstStyle/>
          <a:p>
            <a:fld id="{43F35AC1-D95C-4312-A741-74417B2B6666}" type="slidenum">
              <a:rPr lang="en-US" smtClean="0"/>
              <a:t>26</a:t>
            </a:fld>
            <a:endParaRPr lang="en-US" dirty="0"/>
          </a:p>
        </p:txBody>
      </p:sp>
      <p:sp>
        <p:nvSpPr>
          <p:cNvPr id="3" name="TextBox 2"/>
          <p:cNvSpPr txBox="1"/>
          <p:nvPr/>
        </p:nvSpPr>
        <p:spPr>
          <a:xfrm>
            <a:off x="1920240" y="6181188"/>
            <a:ext cx="4267200" cy="553998"/>
          </a:xfrm>
          <a:prstGeom prst="rect">
            <a:avLst/>
          </a:prstGeom>
          <a:noFill/>
        </p:spPr>
        <p:txBody>
          <a:bodyPr wrap="square" rtlCol="0">
            <a:spAutoFit/>
          </a:bodyPr>
          <a:lstStyle/>
          <a:p>
            <a:pPr marL="285750" indent="-285750">
              <a:buFont typeface="Arial" panose="020B0604020202020204" pitchFamily="34" charset="0"/>
              <a:buChar char="•"/>
            </a:pPr>
            <a:r>
              <a:rPr lang="en-US" dirty="0"/>
              <a:t>Rightmost eigenvalues* for topology </a:t>
            </a:r>
            <a:r>
              <a:rPr lang="en-US" sz="1200" dirty="0"/>
              <a:t>[*Shinozaki,2007 &amp; Yi et.al, 2007] </a:t>
            </a:r>
          </a:p>
        </p:txBody>
      </p:sp>
    </p:spTree>
    <p:extLst>
      <p:ext uri="{BB962C8B-B14F-4D97-AF65-F5344CB8AC3E}">
        <p14:creationId xmlns:p14="http://schemas.microsoft.com/office/powerpoint/2010/main" val="3579362315"/>
      </p:ext>
    </p:extLst>
  </p:cSld>
  <p:clrMapOvr>
    <a:masterClrMapping/>
  </p:clrMapOvr>
  <mc:AlternateContent xmlns:mc="http://schemas.openxmlformats.org/markup-compatibility/2006" xmlns:p14="http://schemas.microsoft.com/office/powerpoint/2010/main">
    <mc:Choice Requires="p14">
      <p:transition spd="slow" p14:dur="2000" advTm="45042"/>
    </mc:Choice>
    <mc:Fallback xmlns="">
      <p:transition spd="slow" advTm="45042"/>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7" y="1066800"/>
            <a:ext cx="6262688" cy="5791200"/>
          </a:xfrm>
          <a:prstGeom prst="rect">
            <a:avLst/>
          </a:prstGeom>
        </p:spPr>
      </p:pic>
      <p:sp>
        <p:nvSpPr>
          <p:cNvPr id="2" name="Title 1"/>
          <p:cNvSpPr>
            <a:spLocks noGrp="1"/>
          </p:cNvSpPr>
          <p:nvPr>
            <p:ph type="title"/>
          </p:nvPr>
        </p:nvSpPr>
        <p:spPr>
          <a:xfrm>
            <a:off x="5706762" y="1066800"/>
            <a:ext cx="6858000" cy="1066800"/>
          </a:xfrm>
        </p:spPr>
        <p:txBody>
          <a:bodyPr/>
          <a:lstStyle/>
          <a:p>
            <a:r>
              <a:rPr lang="en-US" dirty="0"/>
              <a:t>Eigenvalues</a:t>
            </a:r>
          </a:p>
        </p:txBody>
      </p:sp>
      <p:sp>
        <p:nvSpPr>
          <p:cNvPr id="4" name="Slide Number Placeholder 3"/>
          <p:cNvSpPr>
            <a:spLocks noGrp="1"/>
          </p:cNvSpPr>
          <p:nvPr>
            <p:ph type="sldNum" sz="quarter" idx="10"/>
          </p:nvPr>
        </p:nvSpPr>
        <p:spPr/>
        <p:txBody>
          <a:bodyPr/>
          <a:lstStyle/>
          <a:p>
            <a:fld id="{43F35AC1-D95C-4312-A741-74417B2B6666}" type="slidenum">
              <a:rPr lang="en-US" smtClean="0"/>
              <a:t>27</a:t>
            </a:fld>
            <a:endParaRPr lang="en-US" dirty="0"/>
          </a:p>
        </p:txBody>
      </p:sp>
      <p:sp>
        <p:nvSpPr>
          <p:cNvPr id="7" name="Oval 6"/>
          <p:cNvSpPr/>
          <p:nvPr/>
        </p:nvSpPr>
        <p:spPr>
          <a:xfrm>
            <a:off x="2503293" y="2971800"/>
            <a:ext cx="2096079" cy="28586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64506" y="2514600"/>
            <a:ext cx="967386" cy="6858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flipV="1">
            <a:off x="4572000" y="4176383"/>
            <a:ext cx="304801" cy="30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4765496" y="2514600"/>
            <a:ext cx="418218" cy="160520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573474449"/>
              </p:ext>
            </p:extLst>
          </p:nvPr>
        </p:nvGraphicFramePr>
        <p:xfrm>
          <a:off x="6248399" y="2203551"/>
          <a:ext cx="2895602" cy="2312670"/>
        </p:xfrm>
        <a:graphic>
          <a:graphicData uri="http://schemas.openxmlformats.org/drawingml/2006/table">
            <a:tbl>
              <a:tblPr firstRow="1" firstCol="1" bandRow="1">
                <a:tableStyleId>{073A0DAA-6AF3-43AB-8588-CEC1D06C72B9}</a:tableStyleId>
              </a:tblPr>
              <a:tblGrid>
                <a:gridCol w="609601">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143001">
                  <a:extLst>
                    <a:ext uri="{9D8B030D-6E8A-4147-A177-3AD203B41FA5}">
                      <a16:colId xmlns="" xmlns:a16="http://schemas.microsoft.com/office/drawing/2014/main" val="65907912"/>
                    </a:ext>
                  </a:extLst>
                </a:gridCol>
              </a:tblGrid>
              <a:tr h="355600">
                <a:tc>
                  <a:txBody>
                    <a:bodyPr/>
                    <a:lstStyle/>
                    <a:p>
                      <a:pPr marL="0" marR="0" algn="just">
                        <a:lnSpc>
                          <a:spcPct val="107000"/>
                        </a:lnSpc>
                        <a:spcBef>
                          <a:spcPts val="0"/>
                        </a:spcBef>
                        <a:spcAft>
                          <a:spcPts val="0"/>
                        </a:spcAft>
                      </a:pPr>
                      <a:r>
                        <a:rPr lang="en-US" sz="1200" dirty="0">
                          <a:effectLst/>
                        </a:rPr>
                        <a:t> </a:t>
                      </a:r>
                      <a:endParaRPr lang="en-US" sz="1100" dirty="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Experimental Roots</a:t>
                      </a:r>
                      <a:endParaRPr lang="en-US" sz="1100" dirty="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Numerical Roots</a:t>
                      </a:r>
                      <a:endParaRPr lang="en-US" sz="1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55600">
                <a:tc>
                  <a:txBody>
                    <a:bodyPr/>
                    <a:lstStyle/>
                    <a:p>
                      <a:pPr marL="0" marR="0" algn="just">
                        <a:lnSpc>
                          <a:spcPct val="107000"/>
                        </a:lnSpc>
                        <a:spcBef>
                          <a:spcPts val="0"/>
                        </a:spcBef>
                        <a:spcAft>
                          <a:spcPts val="0"/>
                        </a:spcAft>
                      </a:pPr>
                      <a:r>
                        <a:rPr lang="en-US" sz="1200" dirty="0">
                          <a:effectLst/>
                        </a:rPr>
                        <a:t>Delay</a:t>
                      </a:r>
                      <a:endParaRPr lang="en-US" sz="1100" dirty="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.1 seconds</a:t>
                      </a:r>
                      <a:endParaRPr lang="en-US" sz="1100" dirty="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.1 seconds</a:t>
                      </a:r>
                      <a:endPar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355600">
                <a:tc>
                  <a:txBody>
                    <a:bodyPr/>
                    <a:lstStyle/>
                    <a:p>
                      <a:pPr marL="0" marR="0" algn="just">
                        <a:lnSpc>
                          <a:spcPct val="107000"/>
                        </a:lnSpc>
                        <a:spcBef>
                          <a:spcPts val="0"/>
                        </a:spcBef>
                        <a:spcAft>
                          <a:spcPts val="0"/>
                        </a:spcAft>
                      </a:pPr>
                      <a:r>
                        <a:rPr lang="en-US" sz="1200" dirty="0">
                          <a:effectLst/>
                        </a:rPr>
                        <a:t>λ</a:t>
                      </a:r>
                      <a:r>
                        <a:rPr lang="en-US" sz="1200" baseline="-25000" dirty="0">
                          <a:effectLst/>
                        </a:rPr>
                        <a:t>1</a:t>
                      </a:r>
                      <a:r>
                        <a:rPr lang="en-US" sz="1200" dirty="0">
                          <a:effectLst/>
                        </a:rPr>
                        <a:t> </a:t>
                      </a:r>
                      <a:endParaRPr lang="en-US" sz="1100" dirty="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-0.0000 </a:t>
                      </a:r>
                    </a:p>
                    <a:p>
                      <a:pPr marL="0" marR="0" algn="just">
                        <a:lnSpc>
                          <a:spcPct val="107000"/>
                        </a:lnSpc>
                        <a:spcBef>
                          <a:spcPts val="0"/>
                        </a:spcBef>
                        <a:spcAft>
                          <a:spcPts val="0"/>
                        </a:spcAft>
                      </a:pPr>
                      <a:r>
                        <a:rPr lang="en-US" sz="1200" dirty="0">
                          <a:effectLst/>
                        </a:rPr>
                        <a:t>+ 0.0000i  </a:t>
                      </a:r>
                      <a:endParaRPr lang="en-US" sz="1100" dirty="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-0.0000</a:t>
                      </a:r>
                    </a:p>
                    <a:p>
                      <a:pPr marL="0" marR="0" algn="just">
                        <a:lnSpc>
                          <a:spcPct val="107000"/>
                        </a:lnSpc>
                        <a:spcBef>
                          <a:spcPts val="0"/>
                        </a:spcBef>
                        <a:spcAft>
                          <a:spcPts val="0"/>
                        </a:spcAft>
                      </a:pPr>
                      <a:r>
                        <a:rPr lang="en-US" sz="1200" dirty="0">
                          <a:effectLst/>
                        </a:rPr>
                        <a:t> - 0.0000i</a:t>
                      </a:r>
                      <a:endPar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355600">
                <a:tc>
                  <a:txBody>
                    <a:bodyPr/>
                    <a:lstStyle/>
                    <a:p>
                      <a:pPr marL="0" marR="0" algn="just">
                        <a:lnSpc>
                          <a:spcPct val="107000"/>
                        </a:lnSpc>
                        <a:spcBef>
                          <a:spcPts val="0"/>
                        </a:spcBef>
                        <a:spcAft>
                          <a:spcPts val="0"/>
                        </a:spcAft>
                      </a:pPr>
                      <a:r>
                        <a:rPr lang="en-US" sz="1200" dirty="0">
                          <a:effectLst/>
                        </a:rPr>
                        <a:t>λ</a:t>
                      </a:r>
                      <a:r>
                        <a:rPr lang="en-US" sz="1200" baseline="-25000" dirty="0">
                          <a:effectLst/>
                        </a:rPr>
                        <a:t>2</a:t>
                      </a:r>
                      <a:endParaRPr lang="en-US" sz="1100" dirty="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-0.8817 </a:t>
                      </a:r>
                    </a:p>
                    <a:p>
                      <a:pPr marL="0" marR="0" algn="just">
                        <a:lnSpc>
                          <a:spcPct val="107000"/>
                        </a:lnSpc>
                        <a:spcBef>
                          <a:spcPts val="0"/>
                        </a:spcBef>
                        <a:spcAft>
                          <a:spcPts val="0"/>
                        </a:spcAft>
                      </a:pPr>
                      <a:r>
                        <a:rPr lang="en-US" sz="1200" dirty="0">
                          <a:effectLst/>
                        </a:rPr>
                        <a:t>- 1.0857i</a:t>
                      </a:r>
                      <a:endParaRPr lang="en-US" sz="1100" dirty="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  -0.9575</a:t>
                      </a:r>
                    </a:p>
                    <a:p>
                      <a:pPr marL="0" marR="0" algn="just">
                        <a:lnSpc>
                          <a:spcPct val="107000"/>
                        </a:lnSpc>
                        <a:spcBef>
                          <a:spcPts val="0"/>
                        </a:spcBef>
                        <a:spcAft>
                          <a:spcPts val="0"/>
                        </a:spcAft>
                      </a:pPr>
                      <a:r>
                        <a:rPr lang="en-US" sz="1200" dirty="0">
                          <a:effectLst/>
                        </a:rPr>
                        <a:t> - 1.2269i</a:t>
                      </a:r>
                      <a:endPar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55600">
                <a:tc>
                  <a:txBody>
                    <a:bodyPr/>
                    <a:lstStyle/>
                    <a:p>
                      <a:pPr marL="0" marR="0" algn="just">
                        <a:lnSpc>
                          <a:spcPct val="107000"/>
                        </a:lnSpc>
                        <a:spcBef>
                          <a:spcPts val="0"/>
                        </a:spcBef>
                        <a:spcAft>
                          <a:spcPts val="0"/>
                        </a:spcAft>
                      </a:pPr>
                      <a:r>
                        <a:rPr lang="en-US" sz="1200">
                          <a:effectLst/>
                        </a:rPr>
                        <a:t>λ</a:t>
                      </a:r>
                      <a:r>
                        <a:rPr lang="en-US" sz="1200" baseline="-25000">
                          <a:effectLst/>
                        </a:rPr>
                        <a:t>3</a:t>
                      </a:r>
                      <a:endParaRPr lang="en-US" sz="110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-0.8817 </a:t>
                      </a:r>
                    </a:p>
                    <a:p>
                      <a:pPr marL="0" marR="0" algn="just">
                        <a:lnSpc>
                          <a:spcPct val="107000"/>
                        </a:lnSpc>
                        <a:spcBef>
                          <a:spcPts val="0"/>
                        </a:spcBef>
                        <a:spcAft>
                          <a:spcPts val="0"/>
                        </a:spcAft>
                      </a:pPr>
                      <a:r>
                        <a:rPr lang="en-US" sz="1200" dirty="0">
                          <a:effectLst/>
                        </a:rPr>
                        <a:t>+ 1.0857i</a:t>
                      </a:r>
                      <a:endParaRPr lang="en-US" sz="1100" dirty="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-0.9575 </a:t>
                      </a:r>
                    </a:p>
                    <a:p>
                      <a:pPr marL="0" marR="0" algn="just">
                        <a:lnSpc>
                          <a:spcPct val="107000"/>
                        </a:lnSpc>
                        <a:spcBef>
                          <a:spcPts val="0"/>
                        </a:spcBef>
                        <a:spcAft>
                          <a:spcPts val="0"/>
                        </a:spcAft>
                      </a:pPr>
                      <a:r>
                        <a:rPr lang="en-US" sz="1200" dirty="0">
                          <a:effectLst/>
                        </a:rPr>
                        <a:t>+ 1.2269i</a:t>
                      </a:r>
                      <a:endPar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r h="355600">
                <a:tc>
                  <a:txBody>
                    <a:bodyPr/>
                    <a:lstStyle/>
                    <a:p>
                      <a:pPr marL="0" marR="0" algn="just">
                        <a:lnSpc>
                          <a:spcPct val="107000"/>
                        </a:lnSpc>
                        <a:spcBef>
                          <a:spcPts val="0"/>
                        </a:spcBef>
                        <a:spcAft>
                          <a:spcPts val="0"/>
                        </a:spcAft>
                      </a:pPr>
                      <a:r>
                        <a:rPr lang="en-US" sz="1200">
                          <a:effectLst/>
                        </a:rPr>
                        <a:t>λ</a:t>
                      </a:r>
                      <a:r>
                        <a:rPr lang="en-US" sz="1200" baseline="-25000">
                          <a:effectLst/>
                        </a:rPr>
                        <a:t>4</a:t>
                      </a:r>
                      <a:endParaRPr lang="en-US" sz="110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-2.2527 </a:t>
                      </a:r>
                    </a:p>
                    <a:p>
                      <a:pPr marL="0" marR="0" algn="just">
                        <a:lnSpc>
                          <a:spcPct val="107000"/>
                        </a:lnSpc>
                        <a:spcBef>
                          <a:spcPts val="0"/>
                        </a:spcBef>
                        <a:spcAft>
                          <a:spcPts val="0"/>
                        </a:spcAft>
                      </a:pPr>
                      <a:r>
                        <a:rPr lang="en-US" sz="1200" dirty="0">
                          <a:effectLst/>
                        </a:rPr>
                        <a:t>+ 0.0000i</a:t>
                      </a:r>
                      <a:endParaRPr lang="en-US" sz="1100" dirty="0">
                        <a:solidFill>
                          <a:srgbClr val="000000"/>
                        </a:solidFill>
                        <a:effectLst/>
                        <a:latin typeface="Times New Roman"/>
                        <a:ea typeface="Times New Roman"/>
                        <a:cs typeface="Times New Roman"/>
                      </a:endParaRPr>
                    </a:p>
                  </a:txBody>
                  <a:tcPr marL="68580" marR="68580" marT="0" marB="0"/>
                </a:tc>
                <a:tc>
                  <a:txBody>
                    <a:bodyPr/>
                    <a:lstStyle/>
                    <a:p>
                      <a:pPr marL="0" marR="0" algn="just">
                        <a:lnSpc>
                          <a:spcPct val="107000"/>
                        </a:lnSpc>
                        <a:spcBef>
                          <a:spcPts val="0"/>
                        </a:spcBef>
                        <a:spcAft>
                          <a:spcPts val="0"/>
                        </a:spcAft>
                      </a:pPr>
                      <a:r>
                        <a:rPr lang="en-US" sz="1200" dirty="0">
                          <a:effectLst/>
                        </a:rPr>
                        <a:t>-2.5917</a:t>
                      </a:r>
                    </a:p>
                    <a:p>
                      <a:pPr marL="0" marR="0" algn="just">
                        <a:lnSpc>
                          <a:spcPct val="107000"/>
                        </a:lnSpc>
                        <a:spcBef>
                          <a:spcPts val="0"/>
                        </a:spcBef>
                        <a:spcAft>
                          <a:spcPts val="0"/>
                        </a:spcAft>
                      </a:pPr>
                      <a:r>
                        <a:rPr lang="en-US" sz="1200" dirty="0">
                          <a:effectLst/>
                        </a:rPr>
                        <a:t> + 0.0000i</a:t>
                      </a:r>
                      <a:endParaRPr lang="en-US" sz="1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 xmlns:a16="http://schemas.microsoft.com/office/drawing/2014/main" val="10005"/>
                  </a:ext>
                </a:extLst>
              </a:tr>
            </a:tbl>
          </a:graphicData>
        </a:graphic>
      </p:graphicFrame>
      <p:sp>
        <p:nvSpPr>
          <p:cNvPr id="3" name="TextBox 2"/>
          <p:cNvSpPr txBox="1"/>
          <p:nvPr/>
        </p:nvSpPr>
        <p:spPr>
          <a:xfrm>
            <a:off x="5715000" y="5257800"/>
            <a:ext cx="3200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Rightmost eigenvalues for topology with .1 second delay</a:t>
            </a:r>
          </a:p>
        </p:txBody>
      </p:sp>
    </p:spTree>
    <p:extLst>
      <p:ext uri="{BB962C8B-B14F-4D97-AF65-F5344CB8AC3E}">
        <p14:creationId xmlns:p14="http://schemas.microsoft.com/office/powerpoint/2010/main" val="3665802058"/>
      </p:ext>
    </p:extLst>
  </p:cSld>
  <p:clrMapOvr>
    <a:masterClrMapping/>
  </p:clrMapOvr>
  <mc:AlternateContent xmlns:mc="http://schemas.openxmlformats.org/markup-compatibility/2006" xmlns:p14="http://schemas.microsoft.com/office/powerpoint/2010/main">
    <mc:Choice Requires="p14">
      <p:transition spd="slow" p14:dur="2000" advTm="109698"/>
    </mc:Choice>
    <mc:Fallback xmlns="">
      <p:transition spd="slow" advTm="109698"/>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8" name="Content Placeholder 7"/>
          <p:cNvSpPr>
            <a:spLocks noGrp="1"/>
          </p:cNvSpPr>
          <p:nvPr>
            <p:ph idx="1"/>
          </p:nvPr>
        </p:nvSpPr>
        <p:spPr/>
        <p:txBody>
          <a:bodyPr>
            <a:normAutofit fontScale="92500" lnSpcReduction="20000"/>
          </a:bodyPr>
          <a:lstStyle/>
          <a:p>
            <a:r>
              <a:rPr lang="en-US" dirty="0"/>
              <a:t>Successfully analyzed the stability</a:t>
            </a:r>
          </a:p>
          <a:p>
            <a:r>
              <a:rPr lang="en-US" dirty="0"/>
              <a:t>Performed sensitivity analysis of multiple topologies w.r.t delay</a:t>
            </a:r>
          </a:p>
          <a:p>
            <a:r>
              <a:rPr lang="en-US" dirty="0"/>
              <a:t>Better approach than previous work</a:t>
            </a:r>
          </a:p>
          <a:p>
            <a:pPr lvl="1"/>
            <a:r>
              <a:rPr lang="en-US" dirty="0"/>
              <a:t>Quantifies stability </a:t>
            </a:r>
          </a:p>
          <a:p>
            <a:pPr lvl="1"/>
            <a:r>
              <a:rPr lang="en-US" dirty="0"/>
              <a:t>Examine sensitivity</a:t>
            </a:r>
          </a:p>
          <a:p>
            <a:pPr lvl="1"/>
            <a:r>
              <a:rPr lang="en-US" dirty="0"/>
              <a:t>Examine and quantify convergence speed</a:t>
            </a:r>
          </a:p>
          <a:p>
            <a:r>
              <a:rPr lang="en-US" dirty="0"/>
              <a:t>Built testbed for networks of real-systems</a:t>
            </a:r>
          </a:p>
          <a:p>
            <a:pPr marL="0"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43F35AC1-D95C-4312-A741-74417B2B6666}" type="slidenum">
              <a:rPr lang="en-US" smtClean="0"/>
              <a:t>28</a:t>
            </a:fld>
            <a:endParaRPr lang="en-US"/>
          </a:p>
        </p:txBody>
      </p:sp>
    </p:spTree>
    <p:extLst>
      <p:ext uri="{BB962C8B-B14F-4D97-AF65-F5344CB8AC3E}">
        <p14:creationId xmlns:p14="http://schemas.microsoft.com/office/powerpoint/2010/main" val="1728435877"/>
      </p:ext>
    </p:extLst>
  </p:cSld>
  <p:clrMapOvr>
    <a:masterClrMapping/>
  </p:clrMapOvr>
  <mc:AlternateContent xmlns:mc="http://schemas.openxmlformats.org/markup-compatibility/2006" xmlns:p14="http://schemas.microsoft.com/office/powerpoint/2010/main">
    <mc:Choice Requires="p14">
      <p:transition spd="slow" p14:dur="2000" advTm="80253"/>
    </mc:Choice>
    <mc:Fallback xmlns="">
      <p:transition spd="slow" advTm="80253"/>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6" name="Content Placeholder 5"/>
          <p:cNvSpPr>
            <a:spLocks noGrp="1"/>
          </p:cNvSpPr>
          <p:nvPr>
            <p:ph idx="1"/>
          </p:nvPr>
        </p:nvSpPr>
        <p:spPr/>
        <p:txBody>
          <a:bodyPr/>
          <a:lstStyle/>
          <a:p>
            <a:r>
              <a:rPr lang="en-US" dirty="0"/>
              <a:t>Use the rightmost eigenvalue as a key point for eigenvalue assignment or pole placement within a control loop to ensure the system remains stable while switching topology. </a:t>
            </a:r>
          </a:p>
          <a:p>
            <a:r>
              <a:rPr lang="en-US" dirty="0"/>
              <a:t>Testbed can be implemented on systems such as drones, dc motors, and ground robots</a:t>
            </a:r>
          </a:p>
          <a:p>
            <a:endParaRPr lang="en-US" dirty="0"/>
          </a:p>
        </p:txBody>
      </p:sp>
      <p:sp>
        <p:nvSpPr>
          <p:cNvPr id="4" name="Slide Number Placeholder 3"/>
          <p:cNvSpPr>
            <a:spLocks noGrp="1"/>
          </p:cNvSpPr>
          <p:nvPr>
            <p:ph type="sldNum" sz="quarter" idx="10"/>
          </p:nvPr>
        </p:nvSpPr>
        <p:spPr/>
        <p:txBody>
          <a:bodyPr/>
          <a:lstStyle/>
          <a:p>
            <a:fld id="{43F35AC1-D95C-4312-A741-74417B2B6666}" type="slidenum">
              <a:rPr lang="en-US" smtClean="0"/>
              <a:t>29</a:t>
            </a:fld>
            <a:endParaRPr lang="en-US"/>
          </a:p>
        </p:txBody>
      </p:sp>
    </p:spTree>
    <p:extLst>
      <p:ext uri="{BB962C8B-B14F-4D97-AF65-F5344CB8AC3E}">
        <p14:creationId xmlns:p14="http://schemas.microsoft.com/office/powerpoint/2010/main" val="211221474"/>
      </p:ext>
    </p:extLst>
  </p:cSld>
  <p:clrMapOvr>
    <a:masterClrMapping/>
  </p:clrMapOvr>
  <mc:AlternateContent xmlns:mc="http://schemas.openxmlformats.org/markup-compatibility/2006" xmlns:p14="http://schemas.microsoft.com/office/powerpoint/2010/main">
    <mc:Choice Requires="p14">
      <p:transition spd="slow" p14:dur="2000" advTm="62964"/>
    </mc:Choice>
    <mc:Fallback xmlns="">
      <p:transition spd="slow" advTm="62964"/>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172492"/>
            <a:ext cx="6858000" cy="1066800"/>
          </a:xfrm>
        </p:spPr>
        <p:txBody>
          <a:bodyPr/>
          <a:lstStyle/>
          <a:p>
            <a:r>
              <a:rPr lang="en-US" dirty="0"/>
              <a:t>Introduction</a:t>
            </a:r>
          </a:p>
        </p:txBody>
      </p:sp>
      <p:sp>
        <p:nvSpPr>
          <p:cNvPr id="3" name="Content Placeholder 2"/>
          <p:cNvSpPr>
            <a:spLocks noGrp="1"/>
          </p:cNvSpPr>
          <p:nvPr>
            <p:ph idx="1"/>
          </p:nvPr>
        </p:nvSpPr>
        <p:spPr/>
        <p:txBody>
          <a:bodyPr/>
          <a:lstStyle/>
          <a:p>
            <a:r>
              <a:rPr lang="en-US" dirty="0"/>
              <a:t>Networks of Multi-agent systems </a:t>
            </a:r>
          </a:p>
          <a:p>
            <a:pPr lvl="1"/>
            <a:r>
              <a:rPr lang="en-US" dirty="0"/>
              <a:t>Better performance than single agents</a:t>
            </a:r>
          </a:p>
          <a:p>
            <a:pPr lvl="1"/>
            <a:r>
              <a:rPr lang="en-US" dirty="0"/>
              <a:t>Less setbacks or failures</a:t>
            </a:r>
          </a:p>
          <a:p>
            <a:pPr lvl="1"/>
            <a:r>
              <a:rPr lang="en-US" dirty="0"/>
              <a:t>Improvement in outcomes of certain tasks</a:t>
            </a:r>
          </a:p>
          <a:p>
            <a:pPr marL="0" indent="0">
              <a:buNone/>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3F35AC1-D95C-4312-A741-74417B2B6666}" type="slidenum">
              <a:rPr lang="en-US" smtClean="0"/>
              <a:t>3</a:t>
            </a:fld>
            <a:endParaRPr lang="en-US"/>
          </a:p>
        </p:txBody>
      </p:sp>
      <p:pic>
        <p:nvPicPr>
          <p:cNvPr id="6" name="Picture 5" descr="Description: http://images.crutchfieldonline.com/ImageBank/v20080701104300/community/blog/Travis/Formation_50mm_f4.3.jpg">
            <a:hlinkClick r:id="rId3"/>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975" y="1087433"/>
            <a:ext cx="2360143" cy="2097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67000" y="4013200"/>
            <a:ext cx="3124200" cy="2343150"/>
          </a:xfrm>
          <a:prstGeom prst="rect">
            <a:avLst/>
          </a:prstGeom>
        </p:spPr>
      </p:pic>
      <p:sp>
        <p:nvSpPr>
          <p:cNvPr id="10" name="TextBox 9"/>
          <p:cNvSpPr txBox="1"/>
          <p:nvPr/>
        </p:nvSpPr>
        <p:spPr>
          <a:xfrm>
            <a:off x="6786631" y="3200400"/>
            <a:ext cx="2837223" cy="230832"/>
          </a:xfrm>
          <a:prstGeom prst="rect">
            <a:avLst/>
          </a:prstGeom>
          <a:noFill/>
        </p:spPr>
        <p:txBody>
          <a:bodyPr wrap="square" rtlCol="0">
            <a:spAutoFit/>
          </a:bodyPr>
          <a:lstStyle/>
          <a:p>
            <a:r>
              <a:rPr lang="en-US" sz="900" dirty="0"/>
              <a:t>[Crutchfield Team,2015]</a:t>
            </a:r>
          </a:p>
        </p:txBody>
      </p:sp>
    </p:spTree>
    <p:extLst>
      <p:ext uri="{BB962C8B-B14F-4D97-AF65-F5344CB8AC3E}">
        <p14:creationId xmlns:p14="http://schemas.microsoft.com/office/powerpoint/2010/main" val="4228081256"/>
      </p:ext>
    </p:extLst>
  </p:cSld>
  <p:clrMapOvr>
    <a:masterClrMapping/>
  </p:clrMapOvr>
  <mc:AlternateContent xmlns:mc="http://schemas.openxmlformats.org/markup-compatibility/2006" xmlns:p14="http://schemas.microsoft.com/office/powerpoint/2010/main">
    <mc:Choice Requires="p14">
      <p:transition spd="slow" p14:dur="2000" advTm="40526"/>
    </mc:Choice>
    <mc:Fallback xmlns="">
      <p:transition spd="slow" advTm="4052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990600"/>
            <a:ext cx="6858000" cy="1066800"/>
          </a:xfrm>
        </p:spPr>
        <p:txBody>
          <a:bodyPr/>
          <a:lstStyle/>
          <a:p>
            <a:r>
              <a:rPr lang="en-US" dirty="0"/>
              <a:t>References</a:t>
            </a:r>
          </a:p>
        </p:txBody>
      </p:sp>
      <p:sp>
        <p:nvSpPr>
          <p:cNvPr id="3" name="Content Placeholder 2"/>
          <p:cNvSpPr>
            <a:spLocks noGrp="1"/>
          </p:cNvSpPr>
          <p:nvPr>
            <p:ph idx="1"/>
          </p:nvPr>
        </p:nvSpPr>
        <p:spPr>
          <a:xfrm>
            <a:off x="457200" y="1447800"/>
            <a:ext cx="8229600" cy="5410200"/>
          </a:xfrm>
        </p:spPr>
        <p:txBody>
          <a:bodyPr>
            <a:noAutofit/>
          </a:bodyPr>
          <a:lstStyle/>
          <a:p>
            <a:pPr marL="228600" indent="-228600">
              <a:buFont typeface="+mj-lt"/>
              <a:buAutoNum type="arabicPeriod"/>
            </a:pPr>
            <a:r>
              <a:rPr lang="en-US" sz="900" dirty="0" err="1">
                <a:latin typeface="Times New Roman" pitchFamily="18" charset="0"/>
                <a:cs typeface="Times New Roman" pitchFamily="18" charset="0"/>
              </a:rPr>
              <a:t>Olfati</a:t>
            </a:r>
            <a:r>
              <a:rPr lang="en-US" sz="900" dirty="0">
                <a:latin typeface="Times New Roman" pitchFamily="18" charset="0"/>
                <a:cs typeface="Times New Roman" pitchFamily="18" charset="0"/>
              </a:rPr>
              <a:t>-Saber, R. and R.M. Murray, </a:t>
            </a:r>
            <a:r>
              <a:rPr lang="en-US" sz="900" i="1" dirty="0">
                <a:latin typeface="Times New Roman" pitchFamily="18" charset="0"/>
                <a:cs typeface="Times New Roman" pitchFamily="18" charset="0"/>
              </a:rPr>
              <a:t>Consensus problems in networks of agents with switching topology and time-delays.</a:t>
            </a:r>
            <a:r>
              <a:rPr lang="en-US" sz="900" dirty="0">
                <a:latin typeface="Times New Roman" pitchFamily="18" charset="0"/>
                <a:cs typeface="Times New Roman" pitchFamily="18" charset="0"/>
              </a:rPr>
              <a:t> Automatic Control, IEEE Transactions on, 2004. </a:t>
            </a:r>
            <a:r>
              <a:rPr lang="en-US" sz="900" b="1" dirty="0">
                <a:latin typeface="Times New Roman" pitchFamily="18" charset="0"/>
                <a:cs typeface="Times New Roman" pitchFamily="18" charset="0"/>
              </a:rPr>
              <a:t>49</a:t>
            </a:r>
            <a:r>
              <a:rPr lang="en-US" sz="900" dirty="0">
                <a:latin typeface="Times New Roman" pitchFamily="18" charset="0"/>
                <a:cs typeface="Times New Roman" pitchFamily="18" charset="0"/>
              </a:rPr>
              <a:t>(9): p. 1520-1533.</a:t>
            </a:r>
          </a:p>
          <a:p>
            <a:pPr marL="228600" indent="-228600">
              <a:buFont typeface="+mj-lt"/>
              <a:buAutoNum type="arabicPeriod"/>
            </a:pPr>
            <a:r>
              <a:rPr lang="en-US" sz="900" dirty="0">
                <a:latin typeface="Times New Roman" pitchFamily="18" charset="0"/>
                <a:cs typeface="Times New Roman" pitchFamily="18" charset="0"/>
              </a:rPr>
              <a:t>Crutchfield. </a:t>
            </a:r>
            <a:r>
              <a:rPr lang="en-US" sz="900" i="1" dirty="0">
                <a:latin typeface="Times New Roman" pitchFamily="18" charset="0"/>
                <a:cs typeface="Times New Roman" pitchFamily="18" charset="0"/>
              </a:rPr>
              <a:t>Tamron AF28-300 Di VC lens -- one versatile zoom</a:t>
            </a:r>
            <a:r>
              <a:rPr lang="en-US" sz="900" dirty="0">
                <a:latin typeface="Times New Roman" pitchFamily="18" charset="0"/>
                <a:cs typeface="Times New Roman" pitchFamily="18" charset="0"/>
              </a:rPr>
              <a:t>.  [cited 2015 November].</a:t>
            </a:r>
          </a:p>
          <a:p>
            <a:pPr marL="228600" indent="-228600">
              <a:buFont typeface="+mj-lt"/>
              <a:buAutoNum type="arabicPeriod"/>
            </a:pPr>
            <a:r>
              <a:rPr lang="en-US" sz="900" dirty="0">
                <a:latin typeface="Times New Roman" pitchFamily="18" charset="0"/>
                <a:cs typeface="Times New Roman" pitchFamily="18" charset="0"/>
              </a:rPr>
              <a:t>SEMICON, F. </a:t>
            </a:r>
            <a:r>
              <a:rPr lang="en-US" sz="900" i="1" dirty="0">
                <a:latin typeface="Times New Roman" pitchFamily="18" charset="0"/>
                <a:cs typeface="Times New Roman" pitchFamily="18" charset="0"/>
              </a:rPr>
              <a:t>Wireless Traffic Light Controller System</a:t>
            </a:r>
            <a:r>
              <a:rPr lang="en-US" sz="900" dirty="0">
                <a:latin typeface="Times New Roman" pitchFamily="18" charset="0"/>
                <a:cs typeface="Times New Roman" pitchFamily="18" charset="0"/>
              </a:rPr>
              <a:t>. Available from: </a:t>
            </a:r>
            <a:r>
              <a:rPr lang="en-US" sz="900" dirty="0">
                <a:latin typeface="Times New Roman" pitchFamily="18" charset="0"/>
                <a:cs typeface="Times New Roman" pitchFamily="18" charset="0"/>
                <a:hlinkClick r:id="rId2"/>
              </a:rPr>
              <a:t>http://www.forbixindia.com/electronics/products/traffic-light-control/wireless-traffic-light-controller-system/</a:t>
            </a:r>
            <a:r>
              <a:rPr lang="en-US" sz="900" dirty="0">
                <a:latin typeface="Times New Roman" pitchFamily="18" charset="0"/>
                <a:cs typeface="Times New Roman" pitchFamily="18" charset="0"/>
              </a:rPr>
              <a:t>.</a:t>
            </a:r>
          </a:p>
          <a:p>
            <a:pPr marL="228600" indent="-228600">
              <a:buFont typeface="+mj-lt"/>
              <a:buAutoNum type="arabicPeriod"/>
            </a:pPr>
            <a:r>
              <a:rPr lang="en-US" sz="900" dirty="0">
                <a:latin typeface="Times New Roman" pitchFamily="18" charset="0"/>
                <a:cs typeface="Times New Roman" pitchFamily="18" charset="0"/>
              </a:rPr>
              <a:t>Yi, S., </a:t>
            </a:r>
            <a:r>
              <a:rPr lang="en-US" sz="900" i="1" dirty="0">
                <a:latin typeface="Times New Roman" pitchFamily="18" charset="0"/>
                <a:cs typeface="Times New Roman" pitchFamily="18" charset="0"/>
              </a:rPr>
              <a:t>Analysis and Control of Systems Considering Signal Transmission Delays</a:t>
            </a:r>
            <a:r>
              <a:rPr lang="en-US" sz="900" dirty="0">
                <a:latin typeface="Times New Roman" pitchFamily="18" charset="0"/>
                <a:cs typeface="Times New Roman" pitchFamily="18" charset="0"/>
              </a:rPr>
              <a:t>, 2015.</a:t>
            </a:r>
          </a:p>
          <a:p>
            <a:pPr marL="228600" indent="-228600">
              <a:buFont typeface="+mj-lt"/>
              <a:buAutoNum type="arabicPeriod"/>
            </a:pPr>
            <a:r>
              <a:rPr lang="en-US" sz="900" dirty="0">
                <a:latin typeface="Times New Roman" pitchFamily="18" charset="0"/>
                <a:cs typeface="Times New Roman" pitchFamily="18" charset="0"/>
              </a:rPr>
              <a:t>Lin, P. and Y. </a:t>
            </a:r>
            <a:r>
              <a:rPr lang="en-US" sz="900" dirty="0" err="1">
                <a:latin typeface="Times New Roman" pitchFamily="18" charset="0"/>
                <a:cs typeface="Times New Roman" pitchFamily="18" charset="0"/>
              </a:rPr>
              <a:t>Jia</a:t>
            </a:r>
            <a:r>
              <a:rPr lang="en-US" sz="900" dirty="0">
                <a:latin typeface="Times New Roman" pitchFamily="18" charset="0"/>
                <a:cs typeface="Times New Roman" pitchFamily="18" charset="0"/>
              </a:rPr>
              <a:t>, </a:t>
            </a:r>
            <a:r>
              <a:rPr lang="en-US" sz="900" i="1" dirty="0">
                <a:latin typeface="Times New Roman" pitchFamily="18" charset="0"/>
                <a:cs typeface="Times New Roman" pitchFamily="18" charset="0"/>
              </a:rPr>
              <a:t>Average consensus in networks of multi-agents with both switching topology and coupling time-delay.</a:t>
            </a:r>
            <a:r>
              <a:rPr lang="en-US" sz="900" dirty="0">
                <a:latin typeface="Times New Roman" pitchFamily="18" charset="0"/>
                <a:cs typeface="Times New Roman" pitchFamily="18" charset="0"/>
              </a:rPr>
              <a:t> </a:t>
            </a:r>
            <a:r>
              <a:rPr lang="en-US" sz="900" dirty="0" err="1">
                <a:latin typeface="Times New Roman" pitchFamily="18" charset="0"/>
                <a:cs typeface="Times New Roman" pitchFamily="18" charset="0"/>
              </a:rPr>
              <a:t>Physica</a:t>
            </a:r>
            <a:r>
              <a:rPr lang="en-US" sz="900" dirty="0">
                <a:latin typeface="Times New Roman" pitchFamily="18" charset="0"/>
                <a:cs typeface="Times New Roman" pitchFamily="18" charset="0"/>
              </a:rPr>
              <a:t> A: Statistical Mechanics and its Applications, 2008. </a:t>
            </a:r>
            <a:r>
              <a:rPr lang="en-US" sz="900" b="1" dirty="0">
                <a:latin typeface="Times New Roman" pitchFamily="18" charset="0"/>
                <a:cs typeface="Times New Roman" pitchFamily="18" charset="0"/>
              </a:rPr>
              <a:t>387</a:t>
            </a:r>
            <a:r>
              <a:rPr lang="en-US" sz="900" dirty="0">
                <a:latin typeface="Times New Roman" pitchFamily="18" charset="0"/>
                <a:cs typeface="Times New Roman" pitchFamily="18" charset="0"/>
              </a:rPr>
              <a:t>(1): p. 303-313.</a:t>
            </a:r>
          </a:p>
          <a:p>
            <a:pPr marL="228600" indent="-228600">
              <a:buFont typeface="+mj-lt"/>
              <a:buAutoNum type="arabicPeriod"/>
            </a:pPr>
            <a:r>
              <a:rPr lang="en-US" sz="900" dirty="0">
                <a:latin typeface="Times New Roman" pitchFamily="18" charset="0"/>
                <a:cs typeface="Times New Roman" pitchFamily="18" charset="0"/>
              </a:rPr>
              <a:t>Fax, J.A. and R.M. Murray, </a:t>
            </a:r>
            <a:r>
              <a:rPr lang="en-US" sz="900" i="1" dirty="0">
                <a:latin typeface="Times New Roman" pitchFamily="18" charset="0"/>
                <a:cs typeface="Times New Roman" pitchFamily="18" charset="0"/>
              </a:rPr>
              <a:t>Information flow and cooperative control of vehicle formations.</a:t>
            </a:r>
            <a:r>
              <a:rPr lang="en-US" sz="900" dirty="0">
                <a:latin typeface="Times New Roman" pitchFamily="18" charset="0"/>
                <a:cs typeface="Times New Roman" pitchFamily="18" charset="0"/>
              </a:rPr>
              <a:t> Automatic Control, IEEE Transactions on, 2004. </a:t>
            </a:r>
            <a:r>
              <a:rPr lang="en-US" sz="900" b="1" dirty="0">
                <a:latin typeface="Times New Roman" pitchFamily="18" charset="0"/>
                <a:cs typeface="Times New Roman" pitchFamily="18" charset="0"/>
              </a:rPr>
              <a:t>49</a:t>
            </a:r>
            <a:r>
              <a:rPr lang="en-US" sz="900" dirty="0">
                <a:latin typeface="Times New Roman" pitchFamily="18" charset="0"/>
                <a:cs typeface="Times New Roman" pitchFamily="18" charset="0"/>
              </a:rPr>
              <a:t>(9): p. 1465-1476.</a:t>
            </a:r>
          </a:p>
          <a:p>
            <a:pPr marL="228600" indent="-228600">
              <a:buFont typeface="+mj-lt"/>
              <a:buAutoNum type="arabicPeriod"/>
            </a:pPr>
            <a:r>
              <a:rPr lang="en-US" sz="900" dirty="0" err="1">
                <a:latin typeface="Times New Roman" pitchFamily="18" charset="0"/>
                <a:cs typeface="Times New Roman" pitchFamily="18" charset="0"/>
              </a:rPr>
              <a:t>Olfati</a:t>
            </a:r>
            <a:r>
              <a:rPr lang="en-US" sz="900" dirty="0">
                <a:latin typeface="Times New Roman" pitchFamily="18" charset="0"/>
                <a:cs typeface="Times New Roman" pitchFamily="18" charset="0"/>
              </a:rPr>
              <a:t>-Saber, R., A. Fax, and R.M. Murray, </a:t>
            </a:r>
            <a:r>
              <a:rPr lang="en-US" sz="900" i="1" dirty="0">
                <a:latin typeface="Times New Roman" pitchFamily="18" charset="0"/>
                <a:cs typeface="Times New Roman" pitchFamily="18" charset="0"/>
              </a:rPr>
              <a:t>Consensus and cooperation in networked multi-agent systems.</a:t>
            </a:r>
            <a:r>
              <a:rPr lang="en-US" sz="900" dirty="0">
                <a:latin typeface="Times New Roman" pitchFamily="18" charset="0"/>
                <a:cs typeface="Times New Roman" pitchFamily="18" charset="0"/>
              </a:rPr>
              <a:t> Proceedings of the IEEE, 2007. </a:t>
            </a:r>
            <a:r>
              <a:rPr lang="en-US" sz="900" b="1" dirty="0">
                <a:latin typeface="Times New Roman" pitchFamily="18" charset="0"/>
                <a:cs typeface="Times New Roman" pitchFamily="18" charset="0"/>
              </a:rPr>
              <a:t>95</a:t>
            </a:r>
            <a:r>
              <a:rPr lang="en-US" sz="900" dirty="0">
                <a:latin typeface="Times New Roman" pitchFamily="18" charset="0"/>
                <a:cs typeface="Times New Roman" pitchFamily="18" charset="0"/>
              </a:rPr>
              <a:t>(1): p. 215-233.</a:t>
            </a:r>
          </a:p>
          <a:p>
            <a:pPr marL="228600" indent="-228600">
              <a:buFont typeface="+mj-lt"/>
              <a:buAutoNum type="arabicPeriod"/>
            </a:pPr>
            <a:r>
              <a:rPr lang="en-US" sz="900" dirty="0">
                <a:latin typeface="Times New Roman" pitchFamily="18" charset="0"/>
                <a:cs typeface="Times New Roman" pitchFamily="18" charset="0"/>
              </a:rPr>
              <a:t>Healey, A.J. </a:t>
            </a:r>
            <a:r>
              <a:rPr lang="en-US" sz="900" i="1" dirty="0">
                <a:latin typeface="Times New Roman" pitchFamily="18" charset="0"/>
                <a:cs typeface="Times New Roman" pitchFamily="18" charset="0"/>
              </a:rPr>
              <a:t>Application of formation control for multi-vehicle robotic minesweeping</a:t>
            </a:r>
            <a:r>
              <a:rPr lang="en-US" sz="900" dirty="0">
                <a:latin typeface="Times New Roman" pitchFamily="18" charset="0"/>
                <a:cs typeface="Times New Roman" pitchFamily="18" charset="0"/>
              </a:rPr>
              <a:t>. in </a:t>
            </a:r>
            <a:r>
              <a:rPr lang="en-US" sz="900" i="1" dirty="0">
                <a:latin typeface="Times New Roman" pitchFamily="18" charset="0"/>
                <a:cs typeface="Times New Roman" pitchFamily="18" charset="0"/>
              </a:rPr>
              <a:t>Decision and Control, 2001. Proceedings of the 40th IEEE Conference on</a:t>
            </a:r>
            <a:r>
              <a:rPr lang="en-US" sz="900" dirty="0">
                <a:latin typeface="Times New Roman" pitchFamily="18" charset="0"/>
                <a:cs typeface="Times New Roman" pitchFamily="18" charset="0"/>
              </a:rPr>
              <a:t>. 2001.</a:t>
            </a:r>
          </a:p>
          <a:p>
            <a:pPr marL="228600" indent="-228600">
              <a:buFont typeface="+mj-lt"/>
              <a:buAutoNum type="arabicPeriod"/>
            </a:pPr>
            <a:r>
              <a:rPr lang="en-US" sz="900" dirty="0" err="1">
                <a:latin typeface="Times New Roman" pitchFamily="18" charset="0"/>
                <a:cs typeface="Times New Roman" pitchFamily="18" charset="0"/>
              </a:rPr>
              <a:t>Bainum</a:t>
            </a:r>
            <a:r>
              <a:rPr lang="en-US" sz="900" dirty="0">
                <a:latin typeface="Times New Roman" pitchFamily="18" charset="0"/>
                <a:cs typeface="Times New Roman" pitchFamily="18" charset="0"/>
              </a:rPr>
              <a:t>, P.M., A. Strong, and Z. Tan, </a:t>
            </a:r>
            <a:r>
              <a:rPr lang="en-US" sz="900" i="1" dirty="0">
                <a:latin typeface="Times New Roman" pitchFamily="18" charset="0"/>
                <a:cs typeface="Times New Roman" pitchFamily="18" charset="0"/>
              </a:rPr>
              <a:t>Control of Formation Flying Satellites</a:t>
            </a:r>
            <a:r>
              <a:rPr lang="en-US" sz="900" dirty="0">
                <a:latin typeface="Times New Roman" pitchFamily="18" charset="0"/>
                <a:cs typeface="Times New Roman" pitchFamily="18" charset="0"/>
              </a:rPr>
              <a:t>, 2000, DTIC Document.</a:t>
            </a:r>
          </a:p>
          <a:p>
            <a:pPr marL="228600" indent="-228600">
              <a:buFont typeface="+mj-lt"/>
              <a:buAutoNum type="arabicPeriod"/>
            </a:pPr>
            <a:r>
              <a:rPr lang="en-US" sz="900" dirty="0" err="1">
                <a:latin typeface="Times New Roman" pitchFamily="18" charset="0"/>
                <a:cs typeface="Times New Roman" pitchFamily="18" charset="0"/>
              </a:rPr>
              <a:t>Vadali</a:t>
            </a:r>
            <a:r>
              <a:rPr lang="en-US" sz="900" dirty="0">
                <a:latin typeface="Times New Roman" pitchFamily="18" charset="0"/>
                <a:cs typeface="Times New Roman" pitchFamily="18" charset="0"/>
              </a:rPr>
              <a:t>, S., S. </a:t>
            </a:r>
            <a:r>
              <a:rPr lang="en-US" sz="900" dirty="0" err="1">
                <a:latin typeface="Times New Roman" pitchFamily="18" charset="0"/>
                <a:cs typeface="Times New Roman" pitchFamily="18" charset="0"/>
              </a:rPr>
              <a:t>Vaddi</a:t>
            </a:r>
            <a:r>
              <a:rPr lang="en-US" sz="900" dirty="0">
                <a:latin typeface="Times New Roman" pitchFamily="18" charset="0"/>
                <a:cs typeface="Times New Roman" pitchFamily="18" charset="0"/>
              </a:rPr>
              <a:t>, and K.T. </a:t>
            </a:r>
            <a:r>
              <a:rPr lang="en-US" sz="900" dirty="0" err="1">
                <a:latin typeface="Times New Roman" pitchFamily="18" charset="0"/>
                <a:cs typeface="Times New Roman" pitchFamily="18" charset="0"/>
              </a:rPr>
              <a:t>Alfriend</a:t>
            </a:r>
            <a:r>
              <a:rPr lang="en-US" sz="900" dirty="0">
                <a:latin typeface="Times New Roman" pitchFamily="18" charset="0"/>
                <a:cs typeface="Times New Roman" pitchFamily="18" charset="0"/>
              </a:rPr>
              <a:t>, </a:t>
            </a:r>
            <a:r>
              <a:rPr lang="en-US" sz="900" i="1" dirty="0">
                <a:latin typeface="Times New Roman" pitchFamily="18" charset="0"/>
                <a:cs typeface="Times New Roman" pitchFamily="18" charset="0"/>
              </a:rPr>
              <a:t>An intelligent control concept for formation flying satellites.</a:t>
            </a:r>
            <a:r>
              <a:rPr lang="en-US" sz="900" dirty="0">
                <a:latin typeface="Times New Roman" pitchFamily="18" charset="0"/>
                <a:cs typeface="Times New Roman" pitchFamily="18" charset="0"/>
              </a:rPr>
              <a:t> International Journal of Robust and Nonlinear Control, 2002. </a:t>
            </a:r>
            <a:r>
              <a:rPr lang="en-US" sz="900" b="1" dirty="0">
                <a:latin typeface="Times New Roman" pitchFamily="18" charset="0"/>
                <a:cs typeface="Times New Roman" pitchFamily="18" charset="0"/>
              </a:rPr>
              <a:t>12</a:t>
            </a:r>
            <a:r>
              <a:rPr lang="en-US" sz="900" dirty="0">
                <a:latin typeface="Times New Roman" pitchFamily="18" charset="0"/>
                <a:cs typeface="Times New Roman" pitchFamily="18" charset="0"/>
              </a:rPr>
              <a:t>(2‐3): p. 97-115.</a:t>
            </a:r>
          </a:p>
          <a:p>
            <a:pPr marL="228600" indent="-228600">
              <a:buFont typeface="+mj-lt"/>
              <a:buAutoNum type="arabicPeriod"/>
            </a:pPr>
            <a:r>
              <a:rPr lang="en-US" sz="900" dirty="0">
                <a:latin typeface="Times New Roman" pitchFamily="18" charset="0"/>
                <a:cs typeface="Times New Roman" pitchFamily="18" charset="0"/>
              </a:rPr>
              <a:t>Wei, R., R.W. Beard, and E.M. Atkins. </a:t>
            </a:r>
            <a:r>
              <a:rPr lang="en-US" sz="900" i="1" dirty="0">
                <a:latin typeface="Times New Roman" pitchFamily="18" charset="0"/>
                <a:cs typeface="Times New Roman" pitchFamily="18" charset="0"/>
              </a:rPr>
              <a:t>A survey of consensus problems in multi-agent coordination</a:t>
            </a:r>
            <a:r>
              <a:rPr lang="en-US" sz="900" dirty="0">
                <a:latin typeface="Times New Roman" pitchFamily="18" charset="0"/>
                <a:cs typeface="Times New Roman" pitchFamily="18" charset="0"/>
              </a:rPr>
              <a:t>. in </a:t>
            </a:r>
            <a:r>
              <a:rPr lang="en-US" sz="900" i="1" dirty="0">
                <a:latin typeface="Times New Roman" pitchFamily="18" charset="0"/>
                <a:cs typeface="Times New Roman" pitchFamily="18" charset="0"/>
              </a:rPr>
              <a:t>American Control Conference, 2005. Proceedings of the 2005</a:t>
            </a:r>
            <a:r>
              <a:rPr lang="en-US" sz="900" dirty="0">
                <a:latin typeface="Times New Roman" pitchFamily="18" charset="0"/>
                <a:cs typeface="Times New Roman" pitchFamily="18" charset="0"/>
              </a:rPr>
              <a:t>. 2005.</a:t>
            </a:r>
          </a:p>
          <a:p>
            <a:pPr marL="228600" indent="-228600">
              <a:buFont typeface="+mj-lt"/>
              <a:buAutoNum type="arabicPeriod"/>
            </a:pPr>
            <a:r>
              <a:rPr lang="en-US" sz="900" dirty="0">
                <a:latin typeface="Times New Roman" pitchFamily="18" charset="0"/>
                <a:cs typeface="Times New Roman" pitchFamily="18" charset="0"/>
              </a:rPr>
              <a:t>Lin, J., A.S. Morse, and B.D.O. Anderson. </a:t>
            </a:r>
            <a:r>
              <a:rPr lang="en-US" sz="900" i="1" dirty="0">
                <a:latin typeface="Times New Roman" pitchFamily="18" charset="0"/>
                <a:cs typeface="Times New Roman" pitchFamily="18" charset="0"/>
              </a:rPr>
              <a:t>The multi-agent rendezvous problem</a:t>
            </a:r>
            <a:r>
              <a:rPr lang="en-US" sz="900" dirty="0">
                <a:latin typeface="Times New Roman" pitchFamily="18" charset="0"/>
                <a:cs typeface="Times New Roman" pitchFamily="18" charset="0"/>
              </a:rPr>
              <a:t>. in </a:t>
            </a:r>
            <a:r>
              <a:rPr lang="en-US" sz="900" i="1" dirty="0">
                <a:latin typeface="Times New Roman" pitchFamily="18" charset="0"/>
                <a:cs typeface="Times New Roman" pitchFamily="18" charset="0"/>
              </a:rPr>
              <a:t>Decision and Control, 2003. Proceedings. 42nd IEEE Conference on</a:t>
            </a:r>
            <a:r>
              <a:rPr lang="en-US" sz="900" dirty="0">
                <a:latin typeface="Times New Roman" pitchFamily="18" charset="0"/>
                <a:cs typeface="Times New Roman" pitchFamily="18" charset="0"/>
              </a:rPr>
              <a:t>. 2003.</a:t>
            </a:r>
          </a:p>
          <a:p>
            <a:pPr marL="228600" indent="-228600">
              <a:buFont typeface="+mj-lt"/>
              <a:buAutoNum type="arabicPeriod"/>
            </a:pPr>
            <a:r>
              <a:rPr lang="en-US" sz="900" dirty="0" err="1">
                <a:latin typeface="Times New Roman" pitchFamily="18" charset="0"/>
                <a:cs typeface="Times New Roman" pitchFamily="18" charset="0"/>
              </a:rPr>
              <a:t>Olfati</a:t>
            </a:r>
            <a:r>
              <a:rPr lang="en-US" sz="900" dirty="0">
                <a:latin typeface="Times New Roman" pitchFamily="18" charset="0"/>
                <a:cs typeface="Times New Roman" pitchFamily="18" charset="0"/>
              </a:rPr>
              <a:t>-Saber, R., </a:t>
            </a:r>
            <a:r>
              <a:rPr lang="en-US" sz="900" i="1" dirty="0">
                <a:latin typeface="Times New Roman" pitchFamily="18" charset="0"/>
                <a:cs typeface="Times New Roman" pitchFamily="18" charset="0"/>
              </a:rPr>
              <a:t>Flocking for multi-agent dynamic systems: algorithms and theory.</a:t>
            </a:r>
            <a:r>
              <a:rPr lang="en-US" sz="900" dirty="0">
                <a:latin typeface="Times New Roman" pitchFamily="18" charset="0"/>
                <a:cs typeface="Times New Roman" pitchFamily="18" charset="0"/>
              </a:rPr>
              <a:t> IEEE Transactions on Automatic Control, 2006. </a:t>
            </a:r>
            <a:r>
              <a:rPr lang="en-US" sz="900" b="1" dirty="0">
                <a:latin typeface="Times New Roman" pitchFamily="18" charset="0"/>
                <a:cs typeface="Times New Roman" pitchFamily="18" charset="0"/>
              </a:rPr>
              <a:t>51</a:t>
            </a:r>
            <a:r>
              <a:rPr lang="en-US" sz="900" dirty="0">
                <a:latin typeface="Times New Roman" pitchFamily="18" charset="0"/>
                <a:cs typeface="Times New Roman" pitchFamily="18" charset="0"/>
              </a:rPr>
              <a:t>(3): p. 401-420.</a:t>
            </a:r>
          </a:p>
          <a:p>
            <a:pPr marL="228600" indent="-228600">
              <a:buFont typeface="+mj-lt"/>
              <a:buAutoNum type="arabicPeriod"/>
            </a:pPr>
            <a:r>
              <a:rPr lang="en-US" sz="900" dirty="0" err="1">
                <a:latin typeface="Times New Roman" pitchFamily="18" charset="0"/>
                <a:cs typeface="Times New Roman" pitchFamily="18" charset="0"/>
              </a:rPr>
              <a:t>Huayi</a:t>
            </a:r>
            <a:r>
              <a:rPr lang="en-US" sz="900" dirty="0">
                <a:latin typeface="Times New Roman" pitchFamily="18" charset="0"/>
                <a:cs typeface="Times New Roman" pitchFamily="18" charset="0"/>
              </a:rPr>
              <a:t>, L., et al. </a:t>
            </a:r>
            <a:r>
              <a:rPr lang="en-US" sz="900" i="1" dirty="0">
                <a:latin typeface="Times New Roman" pitchFamily="18" charset="0"/>
                <a:cs typeface="Times New Roman" pitchFamily="18" charset="0"/>
              </a:rPr>
              <a:t>Relative Attitude Control in Satellite Formation Flying with Information Delay</a:t>
            </a:r>
            <a:r>
              <a:rPr lang="en-US" sz="900" dirty="0">
                <a:latin typeface="Times New Roman" pitchFamily="18" charset="0"/>
                <a:cs typeface="Times New Roman" pitchFamily="18" charset="0"/>
              </a:rPr>
              <a:t>. in </a:t>
            </a:r>
            <a:r>
              <a:rPr lang="en-US" sz="900" i="1" dirty="0">
                <a:latin typeface="Times New Roman" pitchFamily="18" charset="0"/>
                <a:cs typeface="Times New Roman" pitchFamily="18" charset="0"/>
              </a:rPr>
              <a:t>Intelligent Control and Automation, 2006. WCICA 2006. The Sixth World Congress on</a:t>
            </a:r>
            <a:r>
              <a:rPr lang="en-US" sz="900" dirty="0">
                <a:latin typeface="Times New Roman" pitchFamily="18" charset="0"/>
                <a:cs typeface="Times New Roman" pitchFamily="18" charset="0"/>
              </a:rPr>
              <a:t>. 2006.</a:t>
            </a:r>
          </a:p>
          <a:p>
            <a:pPr marL="228600" indent="-228600">
              <a:buFont typeface="+mj-lt"/>
              <a:buAutoNum type="arabicPeriod"/>
            </a:pPr>
            <a:r>
              <a:rPr lang="en-US" sz="900" dirty="0">
                <a:latin typeface="Times New Roman" pitchFamily="18" charset="0"/>
                <a:cs typeface="Times New Roman" pitchFamily="18" charset="0"/>
              </a:rPr>
              <a:t>Richard, J.-P., </a:t>
            </a:r>
            <a:r>
              <a:rPr lang="en-US" sz="900" i="1" dirty="0">
                <a:latin typeface="Times New Roman" pitchFamily="18" charset="0"/>
                <a:cs typeface="Times New Roman" pitchFamily="18" charset="0"/>
              </a:rPr>
              <a:t>Time-delay systems: an overview of some recent advances and open problems.</a:t>
            </a:r>
            <a:r>
              <a:rPr lang="en-US" sz="900" dirty="0">
                <a:latin typeface="Times New Roman" pitchFamily="18" charset="0"/>
                <a:cs typeface="Times New Roman" pitchFamily="18" charset="0"/>
              </a:rPr>
              <a:t> </a:t>
            </a:r>
            <a:r>
              <a:rPr lang="en-US" sz="900" dirty="0" err="1">
                <a:latin typeface="Times New Roman" pitchFamily="18" charset="0"/>
                <a:cs typeface="Times New Roman" pitchFamily="18" charset="0"/>
              </a:rPr>
              <a:t>Automatica</a:t>
            </a:r>
            <a:r>
              <a:rPr lang="en-US" sz="900" dirty="0">
                <a:latin typeface="Times New Roman" pitchFamily="18" charset="0"/>
                <a:cs typeface="Times New Roman" pitchFamily="18" charset="0"/>
              </a:rPr>
              <a:t>, 2003. </a:t>
            </a:r>
            <a:r>
              <a:rPr lang="en-US" sz="900" b="1" dirty="0">
                <a:latin typeface="Times New Roman" pitchFamily="18" charset="0"/>
                <a:cs typeface="Times New Roman" pitchFamily="18" charset="0"/>
              </a:rPr>
              <a:t>39</a:t>
            </a:r>
            <a:r>
              <a:rPr lang="en-US" sz="900" dirty="0">
                <a:latin typeface="Times New Roman" pitchFamily="18" charset="0"/>
                <a:cs typeface="Times New Roman" pitchFamily="18" charset="0"/>
              </a:rPr>
              <a:t>(10): p. 1667-1694.</a:t>
            </a:r>
          </a:p>
          <a:p>
            <a:pPr marL="228600" indent="-228600">
              <a:buFont typeface="+mj-lt"/>
              <a:buAutoNum type="arabicPeriod"/>
            </a:pPr>
            <a:r>
              <a:rPr lang="en-US" sz="900" dirty="0" err="1">
                <a:latin typeface="Times New Roman" pitchFamily="18" charset="0"/>
                <a:cs typeface="Times New Roman" pitchFamily="18" charset="0"/>
              </a:rPr>
              <a:t>Asl</a:t>
            </a:r>
            <a:r>
              <a:rPr lang="en-US" sz="900" dirty="0">
                <a:latin typeface="Times New Roman" pitchFamily="18" charset="0"/>
                <a:cs typeface="Times New Roman" pitchFamily="18" charset="0"/>
              </a:rPr>
              <a:t>, F.M. and A.G. </a:t>
            </a:r>
            <a:r>
              <a:rPr lang="en-US" sz="900" dirty="0" err="1">
                <a:latin typeface="Times New Roman" pitchFamily="18" charset="0"/>
                <a:cs typeface="Times New Roman" pitchFamily="18" charset="0"/>
              </a:rPr>
              <a:t>Ulsoy</a:t>
            </a:r>
            <a:r>
              <a:rPr lang="en-US" sz="900" dirty="0">
                <a:latin typeface="Times New Roman" pitchFamily="18" charset="0"/>
                <a:cs typeface="Times New Roman" pitchFamily="18" charset="0"/>
              </a:rPr>
              <a:t>, </a:t>
            </a:r>
            <a:r>
              <a:rPr lang="en-US" sz="900" i="1" dirty="0">
                <a:latin typeface="Times New Roman" pitchFamily="18" charset="0"/>
                <a:cs typeface="Times New Roman" pitchFamily="18" charset="0"/>
              </a:rPr>
              <a:t>Analysis of a system of linear delay differential equations.</a:t>
            </a:r>
            <a:r>
              <a:rPr lang="en-US" sz="900" dirty="0">
                <a:latin typeface="Times New Roman" pitchFamily="18" charset="0"/>
                <a:cs typeface="Times New Roman" pitchFamily="18" charset="0"/>
              </a:rPr>
              <a:t> Journal of Dynamic Systems, Measurement, and Control, 2003. </a:t>
            </a:r>
            <a:r>
              <a:rPr lang="en-US" sz="900" b="1" dirty="0">
                <a:latin typeface="Times New Roman" pitchFamily="18" charset="0"/>
                <a:cs typeface="Times New Roman" pitchFamily="18" charset="0"/>
              </a:rPr>
              <a:t>125</a:t>
            </a:r>
            <a:r>
              <a:rPr lang="en-US" sz="900" dirty="0">
                <a:latin typeface="Times New Roman" pitchFamily="18" charset="0"/>
                <a:cs typeface="Times New Roman" pitchFamily="18" charset="0"/>
              </a:rPr>
              <a:t>(2): p. 215-223.</a:t>
            </a:r>
          </a:p>
          <a:p>
            <a:pPr marL="228600" indent="-228600">
              <a:buFont typeface="+mj-lt"/>
              <a:buAutoNum type="arabicPeriod"/>
            </a:pPr>
            <a:r>
              <a:rPr lang="en-US" sz="900" dirty="0">
                <a:latin typeface="Times New Roman" pitchFamily="18" charset="0"/>
                <a:cs typeface="Times New Roman" pitchFamily="18" charset="0"/>
              </a:rPr>
              <a:t>Shinozaki, H., </a:t>
            </a:r>
            <a:r>
              <a:rPr lang="en-US" sz="900" i="1" dirty="0">
                <a:latin typeface="Times New Roman" pitchFamily="18" charset="0"/>
                <a:cs typeface="Times New Roman" pitchFamily="18" charset="0"/>
              </a:rPr>
              <a:t>Lambert w function approach to stability and stabilization problems for linear time-delay systems.</a:t>
            </a:r>
            <a:r>
              <a:rPr lang="en-US" sz="900" dirty="0">
                <a:latin typeface="Times New Roman" pitchFamily="18" charset="0"/>
                <a:cs typeface="Times New Roman" pitchFamily="18" charset="0"/>
              </a:rPr>
              <a:t> Kyoto Institute of Technology, Thesis, 2007.</a:t>
            </a:r>
          </a:p>
          <a:p>
            <a:pPr marL="228600" indent="-228600">
              <a:buFont typeface="+mj-lt"/>
              <a:buAutoNum type="arabicPeriod"/>
            </a:pPr>
            <a:r>
              <a:rPr lang="en-US" sz="900" dirty="0">
                <a:latin typeface="Times New Roman" pitchFamily="18" charset="0"/>
                <a:cs typeface="Times New Roman" pitchFamily="18" charset="0"/>
              </a:rPr>
              <a:t>Yi, S., P. Nelson, and A. </a:t>
            </a:r>
            <a:r>
              <a:rPr lang="en-US" sz="900" dirty="0" err="1">
                <a:latin typeface="Times New Roman" pitchFamily="18" charset="0"/>
                <a:cs typeface="Times New Roman" pitchFamily="18" charset="0"/>
              </a:rPr>
              <a:t>Ulsoy</a:t>
            </a:r>
            <a:r>
              <a:rPr lang="en-US" sz="900" dirty="0">
                <a:latin typeface="Times New Roman" pitchFamily="18" charset="0"/>
                <a:cs typeface="Times New Roman" pitchFamily="18" charset="0"/>
              </a:rPr>
              <a:t>, </a:t>
            </a:r>
            <a:r>
              <a:rPr lang="en-US" sz="900" i="1" dirty="0">
                <a:latin typeface="Times New Roman" pitchFamily="18" charset="0"/>
                <a:cs typeface="Times New Roman" pitchFamily="18" charset="0"/>
              </a:rPr>
              <a:t>Delay differential equations via the matrix Lambert W function and bifurcation analysis: application to machine tool chatter.</a:t>
            </a:r>
            <a:r>
              <a:rPr lang="en-US" sz="900" dirty="0">
                <a:latin typeface="Times New Roman" pitchFamily="18" charset="0"/>
                <a:cs typeface="Times New Roman" pitchFamily="18" charset="0"/>
              </a:rPr>
              <a:t> Mathematical Biosciences and Engineering, 2007. </a:t>
            </a:r>
            <a:r>
              <a:rPr lang="en-US" sz="900" b="1" dirty="0">
                <a:latin typeface="Times New Roman" pitchFamily="18" charset="0"/>
                <a:cs typeface="Times New Roman" pitchFamily="18" charset="0"/>
              </a:rPr>
              <a:t>4</a:t>
            </a:r>
            <a:r>
              <a:rPr lang="en-US" sz="900" dirty="0">
                <a:latin typeface="Times New Roman" pitchFamily="18" charset="0"/>
                <a:cs typeface="Times New Roman" pitchFamily="18" charset="0"/>
              </a:rPr>
              <a:t>(2): p. 355.</a:t>
            </a:r>
          </a:p>
          <a:p>
            <a:pPr marL="228600" indent="-228600">
              <a:buFont typeface="+mj-lt"/>
              <a:buAutoNum type="arabicPeriod"/>
            </a:pPr>
            <a:r>
              <a:rPr lang="en-US" sz="900" dirty="0">
                <a:latin typeface="Times New Roman" pitchFamily="18" charset="0"/>
                <a:cs typeface="Times New Roman" pitchFamily="18" charset="0"/>
              </a:rPr>
              <a:t>Yi, S., </a:t>
            </a:r>
            <a:r>
              <a:rPr lang="en-US" sz="900" i="1" dirty="0">
                <a:latin typeface="Times New Roman" pitchFamily="18" charset="0"/>
                <a:cs typeface="Times New Roman" pitchFamily="18" charset="0"/>
              </a:rPr>
              <a:t>Time-delay systems: analysis and control using the Lambert W function</a:t>
            </a:r>
            <a:r>
              <a:rPr lang="en-US" sz="900" dirty="0">
                <a:latin typeface="Times New Roman" pitchFamily="18" charset="0"/>
                <a:cs typeface="Times New Roman" pitchFamily="18" charset="0"/>
              </a:rPr>
              <a:t>. 2010: World Scientific.</a:t>
            </a:r>
          </a:p>
          <a:p>
            <a:pPr marL="228600" indent="-228600">
              <a:buFont typeface="+mj-lt"/>
              <a:buAutoNum type="arabicPeriod"/>
            </a:pPr>
            <a:r>
              <a:rPr lang="en-US" sz="900" dirty="0">
                <a:latin typeface="Times New Roman" pitchFamily="18" charset="0"/>
                <a:cs typeface="Times New Roman" pitchFamily="18" charset="0"/>
              </a:rPr>
              <a:t>Stewart, S., </a:t>
            </a:r>
            <a:r>
              <a:rPr lang="en-US" sz="900" i="1" dirty="0">
                <a:latin typeface="Times New Roman" pitchFamily="18" charset="0"/>
                <a:cs typeface="Times New Roman" pitchFamily="18" charset="0"/>
              </a:rPr>
              <a:t>A New Elementary Function for Our Curricula?</a:t>
            </a:r>
            <a:r>
              <a:rPr lang="en-US" sz="900" dirty="0">
                <a:latin typeface="Times New Roman" pitchFamily="18" charset="0"/>
                <a:cs typeface="Times New Roman" pitchFamily="18" charset="0"/>
              </a:rPr>
              <a:t> Australian Senior Mathematics Journal, 2005. </a:t>
            </a:r>
            <a:r>
              <a:rPr lang="en-US" sz="900" b="1" dirty="0">
                <a:latin typeface="Times New Roman" pitchFamily="18" charset="0"/>
                <a:cs typeface="Times New Roman" pitchFamily="18" charset="0"/>
              </a:rPr>
              <a:t>19</a:t>
            </a:r>
            <a:r>
              <a:rPr lang="en-US" sz="900" dirty="0">
                <a:latin typeface="Times New Roman" pitchFamily="18" charset="0"/>
                <a:cs typeface="Times New Roman" pitchFamily="18" charset="0"/>
              </a:rPr>
              <a:t>(2): p. 8-26.</a:t>
            </a:r>
          </a:p>
          <a:p>
            <a:pPr marL="228600" indent="-228600">
              <a:buFont typeface="+mj-lt"/>
              <a:buAutoNum type="arabicPeriod"/>
            </a:pPr>
            <a:r>
              <a:rPr lang="en-US" sz="900" dirty="0" err="1">
                <a:latin typeface="Times New Roman" pitchFamily="18" charset="0"/>
                <a:cs typeface="Times New Roman" pitchFamily="18" charset="0"/>
              </a:rPr>
              <a:t>Dence</a:t>
            </a:r>
            <a:r>
              <a:rPr lang="en-US" sz="900" dirty="0">
                <a:latin typeface="Times New Roman" pitchFamily="18" charset="0"/>
                <a:cs typeface="Times New Roman" pitchFamily="18" charset="0"/>
              </a:rPr>
              <a:t>, T.P., </a:t>
            </a:r>
            <a:r>
              <a:rPr lang="en-US" sz="900" i="1" dirty="0">
                <a:latin typeface="Times New Roman" pitchFamily="18" charset="0"/>
                <a:cs typeface="Times New Roman" pitchFamily="18" charset="0"/>
              </a:rPr>
              <a:t>A brief look into the Lambert W function.</a:t>
            </a:r>
            <a:r>
              <a:rPr lang="en-US" sz="900" dirty="0">
                <a:latin typeface="Times New Roman" pitchFamily="18" charset="0"/>
                <a:cs typeface="Times New Roman" pitchFamily="18" charset="0"/>
              </a:rPr>
              <a:t> Applied Mathematics, 2013. </a:t>
            </a:r>
            <a:r>
              <a:rPr lang="en-US" sz="900" b="1" dirty="0">
                <a:latin typeface="Times New Roman" pitchFamily="18" charset="0"/>
                <a:cs typeface="Times New Roman" pitchFamily="18" charset="0"/>
              </a:rPr>
              <a:t>4</a:t>
            </a:r>
            <a:r>
              <a:rPr lang="en-US" sz="900" dirty="0">
                <a:latin typeface="Times New Roman" pitchFamily="18" charset="0"/>
                <a:cs typeface="Times New Roman" pitchFamily="18" charset="0"/>
              </a:rPr>
              <a:t>(06): p. 887.</a:t>
            </a:r>
          </a:p>
          <a:p>
            <a:pPr marL="228600" indent="-228600">
              <a:buFont typeface="+mj-lt"/>
              <a:buAutoNum type="arabicPeriod"/>
            </a:pPr>
            <a:r>
              <a:rPr lang="en-US" sz="900" dirty="0" err="1">
                <a:latin typeface="Times New Roman" pitchFamily="18" charset="0"/>
                <a:cs typeface="Times New Roman" pitchFamily="18" charset="0"/>
              </a:rPr>
              <a:t>Erneux</a:t>
            </a:r>
            <a:r>
              <a:rPr lang="en-US" sz="900" dirty="0">
                <a:latin typeface="Times New Roman" pitchFamily="18" charset="0"/>
                <a:cs typeface="Times New Roman" pitchFamily="18" charset="0"/>
              </a:rPr>
              <a:t>, T., </a:t>
            </a:r>
            <a:r>
              <a:rPr lang="en-US" sz="900" i="1" dirty="0">
                <a:latin typeface="Times New Roman" pitchFamily="18" charset="0"/>
                <a:cs typeface="Times New Roman" pitchFamily="18" charset="0"/>
              </a:rPr>
              <a:t>Applied delay differential equations</a:t>
            </a:r>
            <a:r>
              <a:rPr lang="en-US" sz="900" dirty="0">
                <a:latin typeface="Times New Roman" pitchFamily="18" charset="0"/>
                <a:cs typeface="Times New Roman" pitchFamily="18" charset="0"/>
              </a:rPr>
              <a:t>. Vol. 3. 2009: Springer Science &amp; Business Media.</a:t>
            </a:r>
          </a:p>
          <a:p>
            <a:pPr marL="0" indent="0">
              <a:buNone/>
            </a:pPr>
            <a:r>
              <a:rPr lang="en-US" sz="800" dirty="0">
                <a:latin typeface="Times New Roman" pitchFamily="18" charset="0"/>
                <a:cs typeface="Times New Roman" pitchFamily="18" charset="0"/>
              </a:rPr>
              <a:t>  </a:t>
            </a:r>
          </a:p>
        </p:txBody>
      </p:sp>
      <p:sp>
        <p:nvSpPr>
          <p:cNvPr id="4" name="Slide Number Placeholder 3"/>
          <p:cNvSpPr>
            <a:spLocks noGrp="1"/>
          </p:cNvSpPr>
          <p:nvPr>
            <p:ph type="sldNum" sz="quarter" idx="10"/>
          </p:nvPr>
        </p:nvSpPr>
        <p:spPr/>
        <p:txBody>
          <a:bodyPr/>
          <a:lstStyle/>
          <a:p>
            <a:fld id="{43F35AC1-D95C-4312-A741-74417B2B6666}" type="slidenum">
              <a:rPr lang="en-US" smtClean="0"/>
              <a:t>30</a:t>
            </a:fld>
            <a:endParaRPr lang="en-US"/>
          </a:p>
        </p:txBody>
      </p:sp>
    </p:spTree>
    <p:extLst>
      <p:ext uri="{BB962C8B-B14F-4D97-AF65-F5344CB8AC3E}">
        <p14:creationId xmlns:p14="http://schemas.microsoft.com/office/powerpoint/2010/main" val="1051660805"/>
      </p:ext>
    </p:extLst>
  </p:cSld>
  <p:clrMapOvr>
    <a:masterClrMapping/>
  </p:clrMapOvr>
  <mc:AlternateContent xmlns:mc="http://schemas.openxmlformats.org/markup-compatibility/2006" xmlns:p14="http://schemas.microsoft.com/office/powerpoint/2010/main">
    <mc:Choice Requires="p14">
      <p:transition spd="slow" p14:dur="2000" advTm="2647"/>
    </mc:Choice>
    <mc:Fallback xmlns="">
      <p:transition spd="slow" advTm="264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43F35AC1-D95C-4312-A741-74417B2B6666}" type="slidenum">
              <a:rPr lang="en-US" smtClean="0"/>
              <a:t>31</a:t>
            </a:fld>
            <a:endParaRPr lang="en-US"/>
          </a:p>
        </p:txBody>
      </p:sp>
    </p:spTree>
    <p:extLst>
      <p:ext uri="{BB962C8B-B14F-4D97-AF65-F5344CB8AC3E}">
        <p14:creationId xmlns:p14="http://schemas.microsoft.com/office/powerpoint/2010/main" val="3338600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Consensus Problem</a:t>
            </a:r>
          </a:p>
        </p:txBody>
      </p:sp>
      <p:sp>
        <p:nvSpPr>
          <p:cNvPr id="3" name="Content Placeholder 2"/>
          <p:cNvSpPr>
            <a:spLocks noGrp="1"/>
          </p:cNvSpPr>
          <p:nvPr>
            <p:ph idx="1"/>
          </p:nvPr>
        </p:nvSpPr>
        <p:spPr/>
        <p:txBody>
          <a:bodyPr>
            <a:normAutofit/>
          </a:bodyPr>
          <a:lstStyle/>
          <a:p>
            <a:r>
              <a:rPr lang="en-US" dirty="0"/>
              <a:t>Decision/ Task agreement</a:t>
            </a:r>
          </a:p>
          <a:p>
            <a:r>
              <a:rPr lang="en-US" dirty="0"/>
              <a:t>Communication</a:t>
            </a:r>
          </a:p>
          <a:p>
            <a:pPr lvl="1"/>
            <a:r>
              <a:rPr lang="en-US" dirty="0"/>
              <a:t>Issues</a:t>
            </a:r>
          </a:p>
          <a:p>
            <a:pPr lvl="1"/>
            <a:r>
              <a:rPr lang="en-US" dirty="0"/>
              <a:t>Delayed information</a:t>
            </a:r>
          </a:p>
          <a:p>
            <a:pPr lvl="1"/>
            <a:r>
              <a:rPr lang="en-US" dirty="0"/>
              <a:t>Time Delay </a:t>
            </a:r>
          </a:p>
          <a:p>
            <a:r>
              <a:rPr lang="en-US" dirty="0"/>
              <a:t>Control Algorithm</a:t>
            </a:r>
          </a:p>
          <a:p>
            <a:pPr lvl="1"/>
            <a:r>
              <a:rPr lang="en-US" dirty="0"/>
              <a:t>Coordinated and cooperative control</a:t>
            </a:r>
          </a:p>
        </p:txBody>
      </p:sp>
      <p:sp>
        <p:nvSpPr>
          <p:cNvPr id="4" name="Slide Number Placeholder 3"/>
          <p:cNvSpPr>
            <a:spLocks noGrp="1"/>
          </p:cNvSpPr>
          <p:nvPr>
            <p:ph type="sldNum" sz="quarter" idx="10"/>
          </p:nvPr>
        </p:nvSpPr>
        <p:spPr/>
        <p:txBody>
          <a:bodyPr/>
          <a:lstStyle/>
          <a:p>
            <a:fld id="{43F35AC1-D95C-4312-A741-74417B2B6666}" type="slidenum">
              <a:rPr lang="en-US" smtClean="0"/>
              <a:t>4</a:t>
            </a:fld>
            <a:endParaRPr lang="en-US"/>
          </a:p>
        </p:txBody>
      </p:sp>
      <p:pic>
        <p:nvPicPr>
          <p:cNvPr id="5" name="Picture 3" descr="C:\Users\MEEN407\AppData\Local\Microsoft\Windows\Temporary Internet Files\Content.IE5\NC382BZ0\bug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770654"/>
            <a:ext cx="1524000" cy="10927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MEEN407\AppData\Local\Microsoft\Windows\Temporary Internet Files\Content.IE5\OXV0EYX1\virus[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590800"/>
            <a:ext cx="19050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73167"/>
      </p:ext>
    </p:extLst>
  </p:cSld>
  <p:clrMapOvr>
    <a:masterClrMapping/>
  </p:clrMapOvr>
  <mc:AlternateContent xmlns:mc="http://schemas.openxmlformats.org/markup-compatibility/2006" xmlns:p14="http://schemas.microsoft.com/office/powerpoint/2010/main">
    <mc:Choice Requires="p14">
      <p:transition spd="slow" p14:dur="2000" advTm="114716"/>
    </mc:Choice>
    <mc:Fallback xmlns="">
      <p:transition spd="slow" advTm="11471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3" name="Content Placeholder 2"/>
          <p:cNvSpPr>
            <a:spLocks noGrp="1"/>
          </p:cNvSpPr>
          <p:nvPr>
            <p:ph idx="1"/>
          </p:nvPr>
        </p:nvSpPr>
        <p:spPr/>
        <p:txBody>
          <a:bodyPr/>
          <a:lstStyle/>
          <a:p>
            <a:r>
              <a:rPr lang="en-US" dirty="0"/>
              <a:t>Formation Control</a:t>
            </a:r>
          </a:p>
          <a:p>
            <a:pPr lvl="1"/>
            <a:r>
              <a:rPr lang="en-US" dirty="0"/>
              <a:t>Leader and follower</a:t>
            </a:r>
          </a:p>
          <a:p>
            <a:r>
              <a:rPr lang="en-US" dirty="0"/>
              <a:t>Attitude Alignment </a:t>
            </a:r>
          </a:p>
          <a:p>
            <a:pPr lvl="1"/>
            <a:r>
              <a:rPr lang="en-US" dirty="0"/>
              <a:t>Satellite formation</a:t>
            </a:r>
          </a:p>
          <a:p>
            <a:r>
              <a:rPr lang="en-US" dirty="0"/>
              <a:t>Rendezvous</a:t>
            </a:r>
          </a:p>
          <a:p>
            <a:pPr lvl="1"/>
            <a:r>
              <a:rPr lang="en-US" dirty="0"/>
              <a:t>Sensor detection</a:t>
            </a:r>
          </a:p>
          <a:p>
            <a:r>
              <a:rPr lang="en-US" dirty="0"/>
              <a:t>Flocking</a:t>
            </a:r>
          </a:p>
          <a:p>
            <a:pPr lvl="1"/>
            <a:r>
              <a:rPr lang="en-US" dirty="0"/>
              <a:t>Aerial robots </a:t>
            </a:r>
          </a:p>
        </p:txBody>
      </p:sp>
      <p:sp>
        <p:nvSpPr>
          <p:cNvPr id="4" name="Slide Number Placeholder 3"/>
          <p:cNvSpPr>
            <a:spLocks noGrp="1"/>
          </p:cNvSpPr>
          <p:nvPr>
            <p:ph type="sldNum" sz="quarter" idx="10"/>
          </p:nvPr>
        </p:nvSpPr>
        <p:spPr/>
        <p:txBody>
          <a:bodyPr/>
          <a:lstStyle/>
          <a:p>
            <a:fld id="{43F35AC1-D95C-4312-A741-74417B2B6666}" type="slidenum">
              <a:rPr lang="en-US" smtClean="0"/>
              <a:t>5</a:t>
            </a:fld>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765581"/>
            <a:ext cx="2360143" cy="2097600"/>
          </a:xfrm>
          <a:prstGeom prst="rect">
            <a:avLst/>
          </a:prstGeom>
          <a:noFill/>
          <a:ln>
            <a:noFill/>
          </a:ln>
        </p:spPr>
      </p:pic>
      <p:sp>
        <p:nvSpPr>
          <p:cNvPr id="5" name="TextBox 4"/>
          <p:cNvSpPr txBox="1"/>
          <p:nvPr/>
        </p:nvSpPr>
        <p:spPr>
          <a:xfrm>
            <a:off x="5715000" y="3863181"/>
            <a:ext cx="2360143" cy="230832"/>
          </a:xfrm>
          <a:prstGeom prst="rect">
            <a:avLst/>
          </a:prstGeom>
          <a:noFill/>
        </p:spPr>
        <p:txBody>
          <a:bodyPr wrap="square" rtlCol="0">
            <a:spAutoFit/>
          </a:bodyPr>
          <a:lstStyle/>
          <a:p>
            <a:r>
              <a:rPr lang="en-US" sz="900" dirty="0"/>
              <a:t>[Sun Yi, 2015]</a:t>
            </a:r>
          </a:p>
        </p:txBody>
      </p:sp>
      <p:pic>
        <p:nvPicPr>
          <p:cNvPr id="1026" name="Picture 2" descr="http://a.bimg.dk/node-images/701/7/2200x/7701868-se-de-flotte-billeder-sort-sol-i-kolind---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4572000"/>
            <a:ext cx="2915476" cy="1828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724400" y="6400800"/>
            <a:ext cx="1600200" cy="230832"/>
          </a:xfrm>
          <a:prstGeom prst="rect">
            <a:avLst/>
          </a:prstGeom>
          <a:noFill/>
        </p:spPr>
        <p:txBody>
          <a:bodyPr wrap="square" rtlCol="0">
            <a:spAutoFit/>
          </a:bodyPr>
          <a:lstStyle/>
          <a:p>
            <a:r>
              <a:rPr lang="en-US" sz="900" dirty="0"/>
              <a:t>[Tobias Niebuhr, 2014]</a:t>
            </a:r>
          </a:p>
        </p:txBody>
      </p:sp>
    </p:spTree>
    <p:extLst>
      <p:ext uri="{BB962C8B-B14F-4D97-AF65-F5344CB8AC3E}">
        <p14:creationId xmlns:p14="http://schemas.microsoft.com/office/powerpoint/2010/main" val="1597942794"/>
      </p:ext>
    </p:extLst>
  </p:cSld>
  <p:clrMapOvr>
    <a:masterClrMapping/>
  </p:clrMapOvr>
  <mc:AlternateContent xmlns:mc="http://schemas.openxmlformats.org/markup-compatibility/2006" xmlns:p14="http://schemas.microsoft.com/office/powerpoint/2010/main">
    <mc:Choice Requires="p14">
      <p:transition spd="slow" p14:dur="2000" advTm="80751"/>
    </mc:Choice>
    <mc:Fallback xmlns="">
      <p:transition spd="slow" advTm="8075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lstStyle/>
          <a:p>
            <a:r>
              <a:rPr lang="en-US" dirty="0"/>
              <a:t>Analyze the stability of delayed systems</a:t>
            </a:r>
          </a:p>
          <a:p>
            <a:r>
              <a:rPr lang="en-US" dirty="0"/>
              <a:t>Analyze the sensitivity and convergence speeds w.r.t delay vs topology</a:t>
            </a:r>
          </a:p>
          <a:p>
            <a:r>
              <a:rPr lang="en-US" dirty="0"/>
              <a:t>Experiment in real-time</a:t>
            </a:r>
          </a:p>
        </p:txBody>
      </p:sp>
      <p:sp>
        <p:nvSpPr>
          <p:cNvPr id="4" name="Slide Number Placeholder 3"/>
          <p:cNvSpPr>
            <a:spLocks noGrp="1"/>
          </p:cNvSpPr>
          <p:nvPr>
            <p:ph type="sldNum" sz="quarter" idx="10"/>
          </p:nvPr>
        </p:nvSpPr>
        <p:spPr/>
        <p:txBody>
          <a:bodyPr/>
          <a:lstStyle/>
          <a:p>
            <a:fld id="{43F35AC1-D95C-4312-A741-74417B2B6666}" type="slidenum">
              <a:rPr lang="en-US" smtClean="0"/>
              <a:t>6</a:t>
            </a:fld>
            <a:endParaRPr lang="en-US"/>
          </a:p>
        </p:txBody>
      </p:sp>
    </p:spTree>
    <p:extLst>
      <p:ext uri="{BB962C8B-B14F-4D97-AF65-F5344CB8AC3E}">
        <p14:creationId xmlns:p14="http://schemas.microsoft.com/office/powerpoint/2010/main" val="3228957348"/>
      </p:ext>
    </p:extLst>
  </p:cSld>
  <p:clrMapOvr>
    <a:masterClrMapping/>
  </p:clrMapOvr>
  <mc:AlternateContent xmlns:mc="http://schemas.openxmlformats.org/markup-compatibility/2006" xmlns:p14="http://schemas.microsoft.com/office/powerpoint/2010/main">
    <mc:Choice Requires="p14">
      <p:transition spd="slow" p14:dur="2000" advTm="36515"/>
    </mc:Choice>
    <mc:Fallback xmlns="">
      <p:transition spd="slow" advTm="36515"/>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for handling delays</a:t>
            </a:r>
          </a:p>
        </p:txBody>
      </p:sp>
      <p:sp>
        <p:nvSpPr>
          <p:cNvPr id="3" name="Content Placeholder 2"/>
          <p:cNvSpPr>
            <a:spLocks noGrp="1"/>
          </p:cNvSpPr>
          <p:nvPr>
            <p:ph idx="1"/>
          </p:nvPr>
        </p:nvSpPr>
        <p:spPr/>
        <p:txBody>
          <a:bodyPr>
            <a:normAutofit/>
          </a:bodyPr>
          <a:lstStyle/>
          <a:p>
            <a:pPr lvl="1"/>
            <a:r>
              <a:rPr lang="en-US" dirty="0" err="1"/>
              <a:t>Padè</a:t>
            </a:r>
            <a:r>
              <a:rPr lang="en-US" dirty="0"/>
              <a:t> approximation</a:t>
            </a:r>
          </a:p>
          <a:p>
            <a:pPr lvl="1"/>
            <a:r>
              <a:rPr lang="en-US" dirty="0" err="1"/>
              <a:t>Psuedo</a:t>
            </a:r>
            <a:r>
              <a:rPr lang="en-US" dirty="0"/>
              <a:t>-delay</a:t>
            </a:r>
          </a:p>
          <a:p>
            <a:pPr lvl="1"/>
            <a:r>
              <a:rPr lang="en-US" dirty="0"/>
              <a:t>Smith predictor</a:t>
            </a:r>
          </a:p>
          <a:p>
            <a:pPr lvl="1"/>
            <a:r>
              <a:rPr lang="en-US" dirty="0"/>
              <a:t>Bifurcation analysis</a:t>
            </a:r>
          </a:p>
          <a:p>
            <a:pPr lvl="1"/>
            <a:r>
              <a:rPr lang="en-US" dirty="0"/>
              <a:t>Runge-Kutta</a:t>
            </a:r>
          </a:p>
          <a:p>
            <a:pPr lvl="1"/>
            <a:r>
              <a:rPr lang="en-US" dirty="0" err="1"/>
              <a:t>Nyquist</a:t>
            </a:r>
            <a:r>
              <a:rPr lang="en-US" dirty="0"/>
              <a:t> Theorem</a:t>
            </a:r>
          </a:p>
          <a:p>
            <a:pPr lvl="1"/>
            <a:r>
              <a:rPr lang="en-US" dirty="0" err="1"/>
              <a:t>Lyapunov</a:t>
            </a:r>
            <a:r>
              <a:rPr lang="en-US" dirty="0"/>
              <a:t> method</a:t>
            </a:r>
          </a:p>
        </p:txBody>
      </p:sp>
      <p:sp>
        <p:nvSpPr>
          <p:cNvPr id="4" name="Slide Number Placeholder 3"/>
          <p:cNvSpPr>
            <a:spLocks noGrp="1"/>
          </p:cNvSpPr>
          <p:nvPr>
            <p:ph type="sldNum" sz="quarter" idx="10"/>
          </p:nvPr>
        </p:nvSpPr>
        <p:spPr/>
        <p:txBody>
          <a:bodyPr/>
          <a:lstStyle/>
          <a:p>
            <a:fld id="{43F35AC1-D95C-4312-A741-74417B2B6666}" type="slidenum">
              <a:rPr lang="en-US" smtClean="0"/>
              <a:t>7</a:t>
            </a:fld>
            <a:endParaRPr lang="en-US"/>
          </a:p>
        </p:txBody>
      </p:sp>
    </p:spTree>
    <p:extLst>
      <p:ext uri="{BB962C8B-B14F-4D97-AF65-F5344CB8AC3E}">
        <p14:creationId xmlns:p14="http://schemas.microsoft.com/office/powerpoint/2010/main" val="2567785139"/>
      </p:ext>
    </p:extLst>
  </p:cSld>
  <p:clrMapOvr>
    <a:masterClrMapping/>
  </p:clrMapOvr>
  <mc:AlternateContent xmlns:mc="http://schemas.openxmlformats.org/markup-compatibility/2006" xmlns:p14="http://schemas.microsoft.com/office/powerpoint/2010/main">
    <mc:Choice Requires="p14">
      <p:transition spd="slow" p14:dur="2000" advTm="72394"/>
    </mc:Choice>
    <mc:Fallback xmlns="">
      <p:transition spd="slow" advTm="7239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Delay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latin typeface="Cambria Math"/>
                  </a:rPr>
                  <a:t>Analytically</a:t>
                </a:r>
              </a:p>
              <a:p>
                <a:pPr lvl="1"/>
                <a:r>
                  <a:rPr lang="en-US" dirty="0">
                    <a:latin typeface="Cambria Math"/>
                  </a:rPr>
                  <a:t>Delay Differential Equation (1</a:t>
                </a:r>
                <a:r>
                  <a:rPr lang="en-US" baseline="30000" dirty="0">
                    <a:latin typeface="Cambria Math"/>
                  </a:rPr>
                  <a:t>st</a:t>
                </a:r>
                <a:r>
                  <a:rPr lang="en-US" dirty="0">
                    <a:latin typeface="Cambria Math"/>
                  </a:rPr>
                  <a:t> order)</a:t>
                </a:r>
              </a:p>
              <a:p>
                <a:pPr lvl="2"/>
                <a:r>
                  <a:rPr lang="en-US" dirty="0"/>
                  <a:t>Transcendental characteristic equation of DDE</a:t>
                </a:r>
              </a:p>
              <a:p>
                <a:pPr marL="914400" lvl="2" indent="0">
                  <a:buNone/>
                </a:pPr>
                <a14:m>
                  <m:oMathPara xmlns:m="http://schemas.openxmlformats.org/officeDocument/2006/math">
                    <m:oMathParaPr>
                      <m:jc m:val="center"/>
                    </m:oMathParaPr>
                    <m:oMath xmlns:m="http://schemas.openxmlformats.org/officeDocument/2006/math">
                      <m:r>
                        <a:rPr lang="en-US" i="1">
                          <a:latin typeface="Cambria Math"/>
                        </a:rPr>
                        <m:t>𝑆</m:t>
                      </m:r>
                      <m:r>
                        <a:rPr lang="en-US" i="1">
                          <a:latin typeface="Cambria Math"/>
                        </a:rPr>
                        <m:t>+</m:t>
                      </m:r>
                      <m:r>
                        <a:rPr lang="en-US" i="1">
                          <a:latin typeface="Cambria Math"/>
                        </a:rPr>
                        <m:t>𝐴</m:t>
                      </m:r>
                      <m:r>
                        <a:rPr lang="en-US" i="1">
                          <a:latin typeface="Cambria Math"/>
                        </a:rPr>
                        <m:t>+</m:t>
                      </m:r>
                      <m:sSub>
                        <m:sSubPr>
                          <m:ctrlPr>
                            <a:rPr lang="en-US" i="1">
                              <a:latin typeface="Cambria Math"/>
                            </a:rPr>
                          </m:ctrlPr>
                        </m:sSubPr>
                        <m:e>
                          <m:r>
                            <a:rPr lang="en-US" i="1">
                              <a:latin typeface="Cambria Math"/>
                            </a:rPr>
                            <m:t>𝐴</m:t>
                          </m:r>
                        </m:e>
                        <m:sub>
                          <m:r>
                            <a:rPr lang="en-US" i="1">
                              <a:latin typeface="Cambria Math"/>
                            </a:rPr>
                            <m:t>𝑑</m:t>
                          </m:r>
                        </m:sub>
                      </m:sSub>
                      <m:sSup>
                        <m:sSupPr>
                          <m:ctrlPr>
                            <a:rPr lang="en-US" i="1">
                              <a:latin typeface="Cambria Math"/>
                            </a:rPr>
                          </m:ctrlPr>
                        </m:sSupPr>
                        <m:e>
                          <m:r>
                            <a:rPr lang="en-US" i="1">
                              <a:latin typeface="Cambria Math"/>
                            </a:rPr>
                            <m:t>𝑒</m:t>
                          </m:r>
                        </m:e>
                        <m:sup>
                          <m:r>
                            <a:rPr lang="en-US" i="1">
                              <a:latin typeface="Cambria Math"/>
                            </a:rPr>
                            <m:t>−</m:t>
                          </m:r>
                          <m:r>
                            <a:rPr lang="en-US" i="1">
                              <a:latin typeface="Cambria Math"/>
                            </a:rPr>
                            <m:t>𝜏</m:t>
                          </m:r>
                          <m:r>
                            <a:rPr lang="en-US" i="1">
                              <a:latin typeface="Cambria Math"/>
                            </a:rPr>
                            <m:t>𝑆</m:t>
                          </m:r>
                        </m:sup>
                      </m:sSup>
                      <m:r>
                        <a:rPr lang="en-US" i="1">
                          <a:latin typeface="Cambria Math"/>
                        </a:rPr>
                        <m:t>=0</m:t>
                      </m:r>
                    </m:oMath>
                  </m:oMathPara>
                </a14:m>
                <a:endParaRPr lang="en-US" dirty="0">
                  <a:latin typeface="Cambria Math"/>
                </a:endParaRPr>
              </a:p>
              <a:p>
                <a:r>
                  <a:rPr lang="en-US" dirty="0"/>
                  <a:t>Delay </a:t>
                </a:r>
                <a14:m>
                  <m:oMath xmlns:m="http://schemas.openxmlformats.org/officeDocument/2006/math">
                    <m:r>
                      <a:rPr lang="en-US" b="0" i="1" smtClean="0">
                        <a:latin typeface="Cambria Math"/>
                      </a:rPr>
                      <m:t>≈</m:t>
                    </m:r>
                    <m:sSup>
                      <m:sSupPr>
                        <m:ctrlPr>
                          <a:rPr lang="en-US" b="0" i="1" smtClean="0">
                            <a:latin typeface="Cambria Math"/>
                          </a:rPr>
                        </m:ctrlPr>
                      </m:sSupPr>
                      <m:e>
                        <m:r>
                          <a:rPr lang="en-US" b="0" i="1" smtClean="0">
                            <a:latin typeface="Cambria Math"/>
                          </a:rPr>
                          <m:t>𝑒</m:t>
                        </m:r>
                      </m:e>
                      <m:sup>
                        <m:r>
                          <a:rPr lang="en-US" b="0" i="1" smtClean="0">
                            <a:latin typeface="Cambria Math"/>
                          </a:rPr>
                          <m:t>−</m:t>
                        </m:r>
                        <m:r>
                          <a:rPr lang="en-US" b="0" i="1" smtClean="0">
                            <a:latin typeface="Cambria Math"/>
                          </a:rPr>
                          <m:t>𝜏</m:t>
                        </m:r>
                        <m:r>
                          <a:rPr lang="en-US" b="0" i="1" smtClean="0">
                            <a:latin typeface="Cambria Math"/>
                          </a:rPr>
                          <m:t>𝑠</m:t>
                        </m:r>
                      </m:sup>
                    </m:sSup>
                  </m:oMath>
                </a14:m>
                <a:endParaRPr lang="en-US" dirty="0"/>
              </a:p>
              <a:p>
                <a:pPr lvl="1"/>
                <a:r>
                  <a:rPr lang="en-US" dirty="0"/>
                  <a:t> infinite number of roots</a:t>
                </a:r>
              </a:p>
              <a:p>
                <a:r>
                  <a:rPr lang="en-US" dirty="0"/>
                  <a:t>No possible solution by standard methods </a:t>
                </a:r>
              </a:p>
              <a:p>
                <a:r>
                  <a:rPr lang="en-US" dirty="0"/>
                  <a:t>Can be approximated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3F35AC1-D95C-4312-A741-74417B2B6666}" type="slidenum">
              <a:rPr lang="en-US" smtClean="0"/>
              <a:t>8</a:t>
            </a:fld>
            <a:endParaRPr lang="en-US"/>
          </a:p>
        </p:txBody>
      </p:sp>
    </p:spTree>
    <p:extLst>
      <p:ext uri="{BB962C8B-B14F-4D97-AF65-F5344CB8AC3E}">
        <p14:creationId xmlns:p14="http://schemas.microsoft.com/office/powerpoint/2010/main" val="1882701752"/>
      </p:ext>
    </p:extLst>
  </p:cSld>
  <p:clrMapOvr>
    <a:masterClrMapping/>
  </p:clrMapOvr>
  <mc:AlternateContent xmlns:mc="http://schemas.openxmlformats.org/markup-compatibility/2006" xmlns:p14="http://schemas.microsoft.com/office/powerpoint/2010/main">
    <mc:Choice Requires="p14">
      <p:transition spd="slow" p14:dur="2000" advTm="27142"/>
    </mc:Choice>
    <mc:Fallback xmlns="">
      <p:transition spd="slow" advTm="2714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5671"/>
          <a:stretch/>
        </p:blipFill>
        <p:spPr bwMode="auto">
          <a:xfrm>
            <a:off x="5462109" y="3072636"/>
            <a:ext cx="3686047" cy="2472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p:txBody>
          <a:bodyPr/>
          <a:lstStyle/>
          <a:p>
            <a:r>
              <a:rPr lang="en-US" dirty="0"/>
              <a:t>Lambert W Function</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normAutofit fontScale="70000" lnSpcReduction="20000"/>
              </a:bodyPr>
              <a:lstStyle/>
              <a:p>
                <a:r>
                  <a:rPr lang="en-US" dirty="0">
                    <a:latin typeface="Cambria Math"/>
                  </a:rPr>
                  <a:t>Delay Differential Equation (1</a:t>
                </a:r>
                <a:r>
                  <a:rPr lang="en-US" baseline="30000" dirty="0">
                    <a:latin typeface="Cambria Math"/>
                  </a:rPr>
                  <a:t>st</a:t>
                </a:r>
                <a:r>
                  <a:rPr lang="en-US" dirty="0">
                    <a:latin typeface="Cambria Math"/>
                  </a:rPr>
                  <a:t> order)</a:t>
                </a:r>
              </a:p>
              <a:p>
                <a:pPr marL="457200" lvl="1"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a:rPr>
                          </m:ctrlPr>
                        </m:accPr>
                        <m:e>
                          <m:r>
                            <a:rPr lang="en-US" i="1">
                              <a:latin typeface="Cambria Math"/>
                            </a:rPr>
                            <m:t>𝑥</m:t>
                          </m:r>
                        </m:e>
                      </m:acc>
                      <m:r>
                        <a:rPr lang="en-US" i="1" dirty="0">
                          <a:latin typeface="Cambria Math"/>
                        </a:rPr>
                        <m:t>=</m:t>
                      </m:r>
                      <m:r>
                        <a:rPr lang="en-US" i="1" dirty="0">
                          <a:latin typeface="Cambria Math"/>
                        </a:rPr>
                        <m:t>𝐴𝑥</m:t>
                      </m:r>
                      <m:r>
                        <a:rPr lang="en-US" i="1" dirty="0">
                          <a:latin typeface="Cambria Math"/>
                        </a:rPr>
                        <m:t>+</m:t>
                      </m:r>
                      <m:sSub>
                        <m:sSubPr>
                          <m:ctrlPr>
                            <a:rPr lang="en-US" i="1" dirty="0">
                              <a:latin typeface="Cambria Math"/>
                            </a:rPr>
                          </m:ctrlPr>
                        </m:sSubPr>
                        <m:e>
                          <m:r>
                            <a:rPr lang="en-US" i="1" dirty="0">
                              <a:latin typeface="Cambria Math"/>
                            </a:rPr>
                            <m:t>𝐴</m:t>
                          </m:r>
                        </m:e>
                        <m:sub>
                          <m:r>
                            <a:rPr lang="en-US" i="1" dirty="0">
                              <a:latin typeface="Cambria Math"/>
                            </a:rPr>
                            <m:t>𝑑</m:t>
                          </m:r>
                        </m:sub>
                      </m:sSub>
                      <m:r>
                        <a:rPr lang="en-US" i="1" dirty="0">
                          <a:latin typeface="Cambria Math"/>
                        </a:rPr>
                        <m:t>𝑥</m:t>
                      </m:r>
                      <m:r>
                        <a:rPr lang="en-US" i="1" dirty="0">
                          <a:latin typeface="Cambria Math"/>
                        </a:rPr>
                        <m:t>(</m:t>
                      </m:r>
                      <m:r>
                        <a:rPr lang="en-US" i="1" dirty="0">
                          <a:latin typeface="Cambria Math"/>
                        </a:rPr>
                        <m:t>𝑡</m:t>
                      </m:r>
                      <m:r>
                        <a:rPr lang="en-US" i="1" dirty="0">
                          <a:latin typeface="Cambria Math"/>
                        </a:rPr>
                        <m:t>−</m:t>
                      </m:r>
                      <m:r>
                        <a:rPr lang="en-US" i="1" dirty="0">
                          <a:latin typeface="Cambria Math"/>
                        </a:rPr>
                        <m:t>𝜏</m:t>
                      </m:r>
                      <m:r>
                        <a:rPr lang="en-US" i="1" dirty="0">
                          <a:latin typeface="Cambria Math"/>
                        </a:rPr>
                        <m:t>)</m:t>
                      </m:r>
                    </m:oMath>
                  </m:oMathPara>
                </a14:m>
                <a:endParaRPr lang="en-US" dirty="0"/>
              </a:p>
              <a:p>
                <a:r>
                  <a:rPr lang="en-US" dirty="0"/>
                  <a:t>Lambert W Function</a:t>
                </a:r>
              </a:p>
              <a:p>
                <a:pPr marL="457200" lvl="1" indent="0">
                  <a:buNone/>
                </a:pPr>
                <a14:m>
                  <m:oMathPara xmlns:m="http://schemas.openxmlformats.org/officeDocument/2006/math">
                    <m:oMathParaPr>
                      <m:jc m:val="center"/>
                    </m:oMathParaPr>
                    <m:oMath xmlns:m="http://schemas.openxmlformats.org/officeDocument/2006/math">
                      <m:r>
                        <a:rPr lang="en-US" i="1">
                          <a:latin typeface="Cambria Math"/>
                        </a:rPr>
                        <m:t>𝑍</m:t>
                      </m:r>
                      <m:r>
                        <a:rPr lang="en-US" i="1">
                          <a:latin typeface="Cambria Math"/>
                        </a:rPr>
                        <m:t>=</m:t>
                      </m:r>
                      <m:sSub>
                        <m:sSubPr>
                          <m:ctrlPr>
                            <a:rPr lang="en-US" b="0" i="1" smtClean="0">
                              <a:latin typeface="Cambria Math"/>
                            </a:rPr>
                          </m:ctrlPr>
                        </m:sSubPr>
                        <m:e>
                          <m:r>
                            <a:rPr lang="en-US" b="0" i="1" smtClean="0">
                              <a:latin typeface="Cambria Math"/>
                            </a:rPr>
                            <m:t>𝑊</m:t>
                          </m:r>
                        </m:e>
                        <m:sub>
                          <m:r>
                            <a:rPr lang="en-US" b="0" i="1" smtClean="0">
                              <a:latin typeface="Cambria Math"/>
                            </a:rPr>
                            <m:t>𝑘</m:t>
                          </m:r>
                        </m:sub>
                      </m:sSub>
                      <m:d>
                        <m:dPr>
                          <m:ctrlPr>
                            <a:rPr lang="en-US" i="1">
                              <a:latin typeface="Cambria Math"/>
                            </a:rPr>
                          </m:ctrlPr>
                        </m:dPr>
                        <m:e>
                          <m:r>
                            <a:rPr lang="en-US" i="1">
                              <a:latin typeface="Cambria Math"/>
                            </a:rPr>
                            <m:t>𝑍</m:t>
                          </m:r>
                        </m:e>
                      </m:d>
                      <m:sSup>
                        <m:sSupPr>
                          <m:ctrlPr>
                            <a:rPr lang="en-US" i="1">
                              <a:latin typeface="Cambria Math"/>
                            </a:rPr>
                          </m:ctrlPr>
                        </m:sSupPr>
                        <m:e>
                          <m:r>
                            <a:rPr lang="en-US" i="1">
                              <a:latin typeface="Cambria Math"/>
                            </a:rPr>
                            <m:t>𝑒</m:t>
                          </m:r>
                        </m:e>
                        <m:sup>
                          <m:sSub>
                            <m:sSubPr>
                              <m:ctrlPr>
                                <a:rPr lang="en-US" b="0" i="1" smtClean="0">
                                  <a:latin typeface="Cambria Math"/>
                                </a:rPr>
                              </m:ctrlPr>
                            </m:sSubPr>
                            <m:e>
                              <m:r>
                                <a:rPr lang="en-US" b="0" i="1" smtClean="0">
                                  <a:latin typeface="Cambria Math"/>
                                </a:rPr>
                                <m:t>𝑊</m:t>
                              </m:r>
                            </m:e>
                            <m:sub>
                              <m:r>
                                <a:rPr lang="en-US" b="0" i="1" smtClean="0">
                                  <a:latin typeface="Cambria Math"/>
                                </a:rPr>
                                <m:t>𝑘</m:t>
                              </m:r>
                            </m:sub>
                          </m:sSub>
                          <m:d>
                            <m:dPr>
                              <m:ctrlPr>
                                <a:rPr lang="en-US" i="1">
                                  <a:latin typeface="Cambria Math"/>
                                </a:rPr>
                              </m:ctrlPr>
                            </m:dPr>
                            <m:e>
                              <m:r>
                                <a:rPr lang="en-US" i="1">
                                  <a:latin typeface="Cambria Math"/>
                                </a:rPr>
                                <m:t>𝑍</m:t>
                              </m:r>
                            </m:e>
                          </m:d>
                        </m:sup>
                      </m:sSup>
                      <m:r>
                        <a:rPr lang="en-US" b="0" i="1" smtClean="0">
                          <a:latin typeface="Cambria Math"/>
                        </a:rPr>
                        <m:t>= </m:t>
                      </m:r>
                      <m:r>
                        <a:rPr lang="en-US" b="0" i="1" smtClean="0">
                          <a:latin typeface="Cambria Math"/>
                        </a:rPr>
                        <m:t>𝑊</m:t>
                      </m:r>
                      <m:r>
                        <a:rPr lang="en-US" b="0" i="1" smtClean="0">
                          <a:latin typeface="Cambria Math"/>
                        </a:rPr>
                        <m:t>(</m:t>
                      </m:r>
                      <m:r>
                        <a:rPr lang="en-US" b="0" i="1" smtClean="0">
                          <a:latin typeface="Cambria Math"/>
                        </a:rPr>
                        <m:t>𝑍</m:t>
                      </m:r>
                      <m:sSup>
                        <m:sSupPr>
                          <m:ctrlPr>
                            <a:rPr lang="en-US" b="0" i="1" smtClean="0">
                              <a:latin typeface="Cambria Math"/>
                            </a:rPr>
                          </m:ctrlPr>
                        </m:sSupPr>
                        <m:e>
                          <m:r>
                            <a:rPr lang="en-US" b="0" i="1" smtClean="0">
                              <a:latin typeface="Cambria Math"/>
                            </a:rPr>
                            <m:t>𝑒</m:t>
                          </m:r>
                        </m:e>
                        <m:sup>
                          <m:r>
                            <a:rPr lang="en-US" b="0" i="1" smtClean="0">
                              <a:latin typeface="Cambria Math"/>
                            </a:rPr>
                            <m:t>𝑍</m:t>
                          </m:r>
                        </m:sup>
                      </m:sSup>
                      <m:r>
                        <a:rPr lang="en-US" b="0" i="1" smtClean="0">
                          <a:latin typeface="Cambria Math"/>
                        </a:rPr>
                        <m:t>)</m:t>
                      </m:r>
                    </m:oMath>
                  </m:oMathPara>
                </a14:m>
                <a:endParaRPr lang="en-US" dirty="0"/>
              </a:p>
              <a:p>
                <a:pPr lvl="2"/>
                <a:r>
                  <a:rPr lang="en-US" dirty="0"/>
                  <a:t>Transcendental characteristic equation of DDE</a:t>
                </a:r>
              </a:p>
              <a:p>
                <a:pPr marL="914400" lvl="2" indent="0">
                  <a:buNone/>
                </a:pPr>
                <a14:m>
                  <m:oMathPara xmlns:m="http://schemas.openxmlformats.org/officeDocument/2006/math">
                    <m:oMathParaPr>
                      <m:jc m:val="center"/>
                    </m:oMathParaPr>
                    <m:oMath xmlns:m="http://schemas.openxmlformats.org/officeDocument/2006/math">
                      <m:r>
                        <a:rPr lang="en-US" i="1">
                          <a:latin typeface="Cambria Math"/>
                        </a:rPr>
                        <m:t>𝑆</m:t>
                      </m:r>
                      <m:r>
                        <a:rPr lang="en-US" i="1">
                          <a:latin typeface="Cambria Math"/>
                        </a:rPr>
                        <m:t>+</m:t>
                      </m:r>
                      <m:r>
                        <a:rPr lang="en-US" i="1">
                          <a:latin typeface="Cambria Math"/>
                        </a:rPr>
                        <m:t>𝐴</m:t>
                      </m:r>
                      <m:r>
                        <a:rPr lang="en-US" i="1">
                          <a:latin typeface="Cambria Math"/>
                        </a:rPr>
                        <m:t>+</m:t>
                      </m:r>
                      <m:sSub>
                        <m:sSubPr>
                          <m:ctrlPr>
                            <a:rPr lang="en-US" i="1">
                              <a:latin typeface="Cambria Math"/>
                            </a:rPr>
                          </m:ctrlPr>
                        </m:sSubPr>
                        <m:e>
                          <m:r>
                            <a:rPr lang="en-US" i="1">
                              <a:latin typeface="Cambria Math"/>
                            </a:rPr>
                            <m:t>𝐴</m:t>
                          </m:r>
                        </m:e>
                        <m:sub>
                          <m:r>
                            <a:rPr lang="en-US" i="1">
                              <a:latin typeface="Cambria Math"/>
                            </a:rPr>
                            <m:t>𝑑</m:t>
                          </m:r>
                        </m:sub>
                      </m:sSub>
                      <m:sSup>
                        <m:sSupPr>
                          <m:ctrlPr>
                            <a:rPr lang="en-US" i="1">
                              <a:latin typeface="Cambria Math"/>
                            </a:rPr>
                          </m:ctrlPr>
                        </m:sSupPr>
                        <m:e>
                          <m:r>
                            <a:rPr lang="en-US" i="1">
                              <a:latin typeface="Cambria Math"/>
                            </a:rPr>
                            <m:t>𝑒</m:t>
                          </m:r>
                        </m:e>
                        <m:sup>
                          <m:r>
                            <a:rPr lang="en-US" i="1">
                              <a:latin typeface="Cambria Math"/>
                            </a:rPr>
                            <m:t>−</m:t>
                          </m:r>
                          <m:r>
                            <a:rPr lang="en-US" i="1">
                              <a:latin typeface="Cambria Math"/>
                            </a:rPr>
                            <m:t>𝜏</m:t>
                          </m:r>
                          <m:r>
                            <a:rPr lang="en-US" i="1">
                              <a:latin typeface="Cambria Math"/>
                            </a:rPr>
                            <m:t>𝑆</m:t>
                          </m:r>
                        </m:sup>
                      </m:sSup>
                      <m:r>
                        <a:rPr lang="en-US" i="1">
                          <a:latin typeface="Cambria Math"/>
                        </a:rPr>
                        <m:t>=0</m:t>
                      </m:r>
                    </m:oMath>
                  </m:oMathPara>
                </a14:m>
                <a:endParaRPr lang="en-US" dirty="0"/>
              </a:p>
              <a:p>
                <a:pPr lvl="2"/>
                <a:r>
                  <a:rPr lang="en-US" dirty="0"/>
                  <a:t>Multiply by </a:t>
                </a:r>
                <a14:m>
                  <m:oMath xmlns:m="http://schemas.openxmlformats.org/officeDocument/2006/math">
                    <m:r>
                      <a:rPr lang="en-US" i="1">
                        <a:latin typeface="Cambria Math"/>
                      </a:rPr>
                      <m:t>𝜏</m:t>
                    </m:r>
                    <m:sSup>
                      <m:sSupPr>
                        <m:ctrlPr>
                          <a:rPr lang="en-US" i="1">
                            <a:latin typeface="Cambria Math"/>
                          </a:rPr>
                        </m:ctrlPr>
                      </m:sSupPr>
                      <m:e>
                        <m:r>
                          <a:rPr lang="en-US" i="1">
                            <a:latin typeface="Cambria Math"/>
                          </a:rPr>
                          <m:t>𝑒</m:t>
                        </m:r>
                      </m:e>
                      <m:sup>
                        <m:r>
                          <a:rPr lang="en-US" i="1">
                            <a:latin typeface="Cambria Math"/>
                          </a:rPr>
                          <m:t>𝜏</m:t>
                        </m:r>
                        <m:r>
                          <a:rPr lang="en-US" i="1">
                            <a:latin typeface="Cambria Math"/>
                          </a:rPr>
                          <m:t>(</m:t>
                        </m:r>
                        <m:r>
                          <a:rPr lang="en-US" i="1">
                            <a:latin typeface="Cambria Math"/>
                          </a:rPr>
                          <m:t>𝑆</m:t>
                        </m:r>
                        <m:r>
                          <a:rPr lang="en-US" i="1">
                            <a:latin typeface="Cambria Math"/>
                          </a:rPr>
                          <m:t>+</m:t>
                        </m:r>
                        <m:r>
                          <a:rPr lang="en-US" i="1">
                            <a:latin typeface="Cambria Math"/>
                          </a:rPr>
                          <m:t>𝐴</m:t>
                        </m:r>
                        <m:r>
                          <a:rPr lang="en-US" i="1">
                            <a:latin typeface="Cambria Math"/>
                          </a:rPr>
                          <m:t>)</m:t>
                        </m:r>
                      </m:sup>
                    </m:sSup>
                  </m:oMath>
                </a14:m>
                <a:r>
                  <a:rPr lang="en-US" dirty="0"/>
                  <a:t/>
                </a:r>
                <a:br>
                  <a:rPr lang="en-US" dirty="0"/>
                </a:br>
                <a14:m>
                  <m:oMath xmlns:m="http://schemas.openxmlformats.org/officeDocument/2006/math">
                    <m:r>
                      <a:rPr lang="en-US" i="1">
                        <a:latin typeface="Cambria Math"/>
                      </a:rPr>
                      <m:t>𝜏</m:t>
                    </m:r>
                    <m:d>
                      <m:dPr>
                        <m:ctrlPr>
                          <a:rPr lang="en-US" i="1">
                            <a:latin typeface="Cambria Math"/>
                          </a:rPr>
                        </m:ctrlPr>
                      </m:dPr>
                      <m:e>
                        <m:r>
                          <a:rPr lang="en-US" i="1">
                            <a:latin typeface="Cambria Math"/>
                          </a:rPr>
                          <m:t>𝑆</m:t>
                        </m:r>
                        <m:r>
                          <a:rPr lang="en-US" i="1">
                            <a:latin typeface="Cambria Math"/>
                          </a:rPr>
                          <m:t>+</m:t>
                        </m:r>
                        <m:r>
                          <a:rPr lang="en-US" i="1">
                            <a:latin typeface="Cambria Math"/>
                          </a:rPr>
                          <m:t>𝐴</m:t>
                        </m:r>
                      </m:e>
                    </m:d>
                    <m:sSup>
                      <m:sSupPr>
                        <m:ctrlPr>
                          <a:rPr lang="en-US" i="1">
                            <a:latin typeface="Cambria Math"/>
                          </a:rPr>
                        </m:ctrlPr>
                      </m:sSupPr>
                      <m:e>
                        <m:r>
                          <a:rPr lang="en-US" i="1">
                            <a:latin typeface="Cambria Math"/>
                          </a:rPr>
                          <m:t>𝑒</m:t>
                        </m:r>
                      </m:e>
                      <m:sup>
                        <m:r>
                          <a:rPr lang="en-US" i="1">
                            <a:latin typeface="Cambria Math"/>
                          </a:rPr>
                          <m:t>𝜏</m:t>
                        </m:r>
                        <m:d>
                          <m:dPr>
                            <m:ctrlPr>
                              <a:rPr lang="en-US" i="1">
                                <a:latin typeface="Cambria Math"/>
                              </a:rPr>
                            </m:ctrlPr>
                          </m:dPr>
                          <m:e>
                            <m:r>
                              <a:rPr lang="en-US" i="1">
                                <a:latin typeface="Cambria Math"/>
                              </a:rPr>
                              <m:t>𝑆</m:t>
                            </m:r>
                            <m:r>
                              <a:rPr lang="en-US" i="1">
                                <a:latin typeface="Cambria Math"/>
                              </a:rPr>
                              <m:t>+</m:t>
                            </m:r>
                            <m:r>
                              <a:rPr lang="en-US" i="1">
                                <a:latin typeface="Cambria Math"/>
                              </a:rPr>
                              <m:t>𝐴</m:t>
                            </m:r>
                          </m:e>
                        </m:d>
                      </m:sup>
                    </m:sSup>
                    <m:r>
                      <a:rPr lang="en-US" i="1">
                        <a:latin typeface="Cambria Math"/>
                      </a:rPr>
                      <m:t>=−</m:t>
                    </m:r>
                    <m:sSub>
                      <m:sSubPr>
                        <m:ctrlPr>
                          <a:rPr lang="en-US" i="1">
                            <a:latin typeface="Cambria Math"/>
                          </a:rPr>
                        </m:ctrlPr>
                      </m:sSubPr>
                      <m:e>
                        <m:r>
                          <a:rPr lang="en-US" i="1">
                            <a:latin typeface="Cambria Math"/>
                          </a:rPr>
                          <m:t>𝐴</m:t>
                        </m:r>
                      </m:e>
                      <m:sub>
                        <m:r>
                          <a:rPr lang="en-US" i="1">
                            <a:latin typeface="Cambria Math"/>
                          </a:rPr>
                          <m:t>𝑑</m:t>
                        </m:r>
                      </m:sub>
                    </m:sSub>
                    <m:r>
                      <a:rPr lang="en-US" i="1">
                        <a:latin typeface="Cambria Math"/>
                      </a:rPr>
                      <m:t>𝜏</m:t>
                    </m:r>
                    <m:sSup>
                      <m:sSupPr>
                        <m:ctrlPr>
                          <a:rPr lang="en-US" i="1">
                            <a:latin typeface="Cambria Math"/>
                          </a:rPr>
                        </m:ctrlPr>
                      </m:sSupPr>
                      <m:e>
                        <m:r>
                          <a:rPr lang="en-US" i="1">
                            <a:latin typeface="Cambria Math"/>
                          </a:rPr>
                          <m:t>𝑒</m:t>
                        </m:r>
                      </m:e>
                      <m:sup>
                        <m:r>
                          <a:rPr lang="en-US" i="1">
                            <a:latin typeface="Cambria Math"/>
                          </a:rPr>
                          <m:t>𝐴</m:t>
                        </m:r>
                        <m:r>
                          <a:rPr lang="en-US" i="1">
                            <a:latin typeface="Cambria Math"/>
                          </a:rPr>
                          <m:t>𝜏</m:t>
                        </m:r>
                      </m:sup>
                    </m:sSup>
                  </m:oMath>
                </a14:m>
                <a:endParaRPr lang="en-US" dirty="0"/>
              </a:p>
              <a:p>
                <a:pPr lvl="2"/>
                <a:r>
                  <a:rPr lang="en-US" dirty="0"/>
                  <a:t>Use Lambert W definition </a:t>
                </a:r>
                <a14:m>
                  <m:oMath xmlns:m="http://schemas.openxmlformats.org/officeDocument/2006/math">
                    <m:r>
                      <a:rPr lang="en-US" i="1">
                        <a:latin typeface="Cambria Math"/>
                      </a:rPr>
                      <m:t>𝑧</m:t>
                    </m:r>
                    <m:r>
                      <a:rPr lang="en-US" i="1">
                        <a:latin typeface="Cambria Math"/>
                      </a:rPr>
                      <m:t>=</m:t>
                    </m:r>
                    <m:r>
                      <a:rPr lang="en-US" b="0" i="1" smtClean="0">
                        <a:latin typeface="Cambria Math"/>
                      </a:rPr>
                      <m:t>𝑊</m:t>
                    </m:r>
                    <m:d>
                      <m:dPr>
                        <m:ctrlPr>
                          <a:rPr lang="en-US" i="1">
                            <a:latin typeface="Cambria Math"/>
                          </a:rPr>
                        </m:ctrlPr>
                      </m:dPr>
                      <m:e>
                        <m:r>
                          <a:rPr lang="en-US" i="1">
                            <a:latin typeface="Cambria Math"/>
                          </a:rPr>
                          <m:t>𝑧</m:t>
                        </m:r>
                      </m:e>
                    </m:d>
                    <m:sSup>
                      <m:sSupPr>
                        <m:ctrlPr>
                          <a:rPr lang="en-US" i="1">
                            <a:latin typeface="Cambria Math"/>
                          </a:rPr>
                        </m:ctrlPr>
                      </m:sSupPr>
                      <m:e>
                        <m:r>
                          <a:rPr lang="en-US" i="1">
                            <a:latin typeface="Cambria Math"/>
                          </a:rPr>
                          <m:t>𝑒</m:t>
                        </m:r>
                      </m:e>
                      <m:sup>
                        <m:r>
                          <a:rPr lang="en-US" b="0" i="1" smtClean="0">
                            <a:latin typeface="Cambria Math"/>
                          </a:rPr>
                          <m:t>𝑊</m:t>
                        </m:r>
                        <m:d>
                          <m:dPr>
                            <m:ctrlPr>
                              <a:rPr lang="en-US" i="1">
                                <a:latin typeface="Cambria Math"/>
                              </a:rPr>
                            </m:ctrlPr>
                          </m:dPr>
                          <m:e>
                            <m:r>
                              <a:rPr lang="en-US" i="1">
                                <a:latin typeface="Cambria Math"/>
                              </a:rPr>
                              <m:t>𝑧</m:t>
                            </m:r>
                          </m:e>
                        </m:d>
                      </m:sup>
                    </m:sSup>
                  </m:oMath>
                </a14:m>
                <a:r>
                  <a:rPr lang="en-US" dirty="0"/>
                  <a:t/>
                </a:r>
                <a:br>
                  <a:rPr lang="en-US" dirty="0"/>
                </a:br>
                <a14:m>
                  <m:oMath xmlns:m="http://schemas.openxmlformats.org/officeDocument/2006/math">
                    <m:r>
                      <a:rPr lang="en-US" i="1">
                        <a:latin typeface="Cambria Math"/>
                      </a:rPr>
                      <m:t>𝑊</m:t>
                    </m:r>
                    <m:d>
                      <m:dPr>
                        <m:ctrlPr>
                          <a:rPr lang="en-US" i="1">
                            <a:latin typeface="Cambria Math"/>
                          </a:rPr>
                        </m:ctrlPr>
                      </m:dPr>
                      <m:e>
                        <m:r>
                          <a:rPr lang="en-US" i="1">
                            <a:latin typeface="Cambria Math"/>
                          </a:rPr>
                          <m:t>𝜏</m:t>
                        </m:r>
                        <m:d>
                          <m:dPr>
                            <m:ctrlPr>
                              <a:rPr lang="en-US" i="1">
                                <a:latin typeface="Cambria Math"/>
                              </a:rPr>
                            </m:ctrlPr>
                          </m:dPr>
                          <m:e>
                            <m:r>
                              <a:rPr lang="en-US" i="1">
                                <a:latin typeface="Cambria Math"/>
                              </a:rPr>
                              <m:t>𝑆</m:t>
                            </m:r>
                            <m:r>
                              <a:rPr lang="en-US" i="1">
                                <a:latin typeface="Cambria Math"/>
                              </a:rPr>
                              <m:t>+</m:t>
                            </m:r>
                            <m:r>
                              <a:rPr lang="en-US" i="1">
                                <a:latin typeface="Cambria Math"/>
                              </a:rPr>
                              <m:t>𝐴</m:t>
                            </m:r>
                          </m:e>
                        </m:d>
                        <m:sSup>
                          <m:sSupPr>
                            <m:ctrlPr>
                              <a:rPr lang="en-US" i="1">
                                <a:latin typeface="Cambria Math"/>
                              </a:rPr>
                            </m:ctrlPr>
                          </m:sSupPr>
                          <m:e>
                            <m:r>
                              <a:rPr lang="en-US" i="1">
                                <a:latin typeface="Cambria Math"/>
                              </a:rPr>
                              <m:t>𝑒</m:t>
                            </m:r>
                          </m:e>
                          <m:sup>
                            <m:r>
                              <a:rPr lang="en-US" i="1">
                                <a:latin typeface="Cambria Math"/>
                              </a:rPr>
                              <m:t>𝜏</m:t>
                            </m:r>
                            <m:d>
                              <m:dPr>
                                <m:ctrlPr>
                                  <a:rPr lang="en-US" i="1">
                                    <a:latin typeface="Cambria Math"/>
                                  </a:rPr>
                                </m:ctrlPr>
                              </m:dPr>
                              <m:e>
                                <m:r>
                                  <a:rPr lang="en-US" i="1">
                                    <a:latin typeface="Cambria Math"/>
                                  </a:rPr>
                                  <m:t>𝑆</m:t>
                                </m:r>
                                <m:r>
                                  <a:rPr lang="en-US" i="1">
                                    <a:latin typeface="Cambria Math"/>
                                  </a:rPr>
                                  <m:t>+</m:t>
                                </m:r>
                                <m:r>
                                  <a:rPr lang="en-US" i="1">
                                    <a:latin typeface="Cambria Math"/>
                                  </a:rPr>
                                  <m:t>𝐴</m:t>
                                </m:r>
                              </m:e>
                            </m:d>
                          </m:sup>
                        </m:sSup>
                      </m:e>
                    </m:d>
                    <m:r>
                      <a:rPr lang="en-US" i="1">
                        <a:latin typeface="Cambria Math"/>
                      </a:rPr>
                      <m:t>=</m:t>
                    </m:r>
                    <m:r>
                      <a:rPr lang="en-US" b="0" i="1" smtClean="0">
                        <a:latin typeface="Cambria Math" panose="02040503050406030204" pitchFamily="18" charset="0"/>
                      </a:rPr>
                      <m:t>𝑊</m:t>
                    </m:r>
                    <m:d>
                      <m:dPr>
                        <m:ctrlPr>
                          <a:rPr lang="en-US" b="0" i="1" smtClean="0">
                            <a:latin typeface="Cambria Math"/>
                          </a:rPr>
                        </m:ctrlPr>
                      </m:dPr>
                      <m:e>
                        <m:r>
                          <a:rPr lang="en-US" i="1">
                            <a:latin typeface="Cambria Math"/>
                          </a:rPr>
                          <m:t>−</m:t>
                        </m:r>
                        <m:sSub>
                          <m:sSubPr>
                            <m:ctrlPr>
                              <a:rPr lang="en-US" i="1">
                                <a:latin typeface="Cambria Math"/>
                              </a:rPr>
                            </m:ctrlPr>
                          </m:sSubPr>
                          <m:e>
                            <m:r>
                              <a:rPr lang="en-US" i="1">
                                <a:latin typeface="Cambria Math"/>
                              </a:rPr>
                              <m:t>𝐴</m:t>
                            </m:r>
                          </m:e>
                          <m:sub>
                            <m:r>
                              <a:rPr lang="en-US" i="1">
                                <a:latin typeface="Cambria Math"/>
                              </a:rPr>
                              <m:t>𝑑</m:t>
                            </m:r>
                          </m:sub>
                        </m:sSub>
                        <m:r>
                          <a:rPr lang="en-US" i="1">
                            <a:latin typeface="Cambria Math"/>
                          </a:rPr>
                          <m:t>𝜏</m:t>
                        </m:r>
                        <m:sSup>
                          <m:sSupPr>
                            <m:ctrlPr>
                              <a:rPr lang="en-US" i="1">
                                <a:latin typeface="Cambria Math"/>
                              </a:rPr>
                            </m:ctrlPr>
                          </m:sSupPr>
                          <m:e>
                            <m:r>
                              <a:rPr lang="en-US" i="1">
                                <a:latin typeface="Cambria Math"/>
                              </a:rPr>
                              <m:t>𝑒</m:t>
                            </m:r>
                          </m:e>
                          <m:sup>
                            <m:r>
                              <a:rPr lang="en-US" i="1">
                                <a:latin typeface="Cambria Math"/>
                              </a:rPr>
                              <m:t>𝐴</m:t>
                            </m:r>
                            <m:r>
                              <a:rPr lang="en-US" i="1">
                                <a:latin typeface="Cambria Math"/>
                              </a:rPr>
                              <m:t>𝜏</m:t>
                            </m:r>
                          </m:sup>
                        </m:sSup>
                      </m:e>
                    </m:d>
                  </m:oMath>
                </a14:m>
                <a:r>
                  <a:rPr lang="en-US" dirty="0"/>
                  <a:t/>
                </a:r>
                <a:br>
                  <a:rPr lang="en-US" dirty="0"/>
                </a:br>
                <a14:m>
                  <m:oMath xmlns:m="http://schemas.openxmlformats.org/officeDocument/2006/math">
                    <m:d>
                      <m:dPr>
                        <m:ctrlPr>
                          <a:rPr lang="en-US" i="1">
                            <a:latin typeface="Cambria Math"/>
                          </a:rPr>
                        </m:ctrlPr>
                      </m:dPr>
                      <m:e>
                        <m:r>
                          <a:rPr lang="en-US" i="1">
                            <a:latin typeface="Cambria Math"/>
                          </a:rPr>
                          <m:t>𝑆</m:t>
                        </m:r>
                        <m:r>
                          <a:rPr lang="en-US" i="1">
                            <a:latin typeface="Cambria Math"/>
                          </a:rPr>
                          <m:t>+</m:t>
                        </m:r>
                        <m:r>
                          <a:rPr lang="en-US" i="1">
                            <a:latin typeface="Cambria Math"/>
                          </a:rPr>
                          <m:t>𝐴</m:t>
                        </m:r>
                      </m:e>
                    </m:d>
                    <m:r>
                      <a:rPr lang="en-US" i="1">
                        <a:latin typeface="Cambria Math"/>
                      </a:rPr>
                      <m:t>𝜏</m:t>
                    </m:r>
                    <m:r>
                      <a:rPr lang="en-US" i="1">
                        <a:latin typeface="Cambria Math"/>
                      </a:rPr>
                      <m:t>=</m:t>
                    </m:r>
                    <m:r>
                      <a:rPr lang="en-US" i="1">
                        <a:latin typeface="Cambria Math"/>
                      </a:rPr>
                      <m:t>𝑊</m:t>
                    </m:r>
                    <m:d>
                      <m:dPr>
                        <m:ctrlPr>
                          <a:rPr lang="en-US" i="1">
                            <a:latin typeface="Cambria Math"/>
                          </a:rPr>
                        </m:ctrlPr>
                      </m:dPr>
                      <m:e>
                        <m:r>
                          <a:rPr lang="en-US" i="1">
                            <a:latin typeface="Cambria Math"/>
                          </a:rPr>
                          <m:t>−</m:t>
                        </m:r>
                        <m:sSub>
                          <m:sSubPr>
                            <m:ctrlPr>
                              <a:rPr lang="en-US" i="1">
                                <a:latin typeface="Cambria Math"/>
                              </a:rPr>
                            </m:ctrlPr>
                          </m:sSubPr>
                          <m:e>
                            <m:r>
                              <a:rPr lang="en-US" i="1">
                                <a:latin typeface="Cambria Math"/>
                              </a:rPr>
                              <m:t>𝐴</m:t>
                            </m:r>
                          </m:e>
                          <m:sub>
                            <m:r>
                              <a:rPr lang="en-US" i="1">
                                <a:latin typeface="Cambria Math"/>
                              </a:rPr>
                              <m:t>𝑑</m:t>
                            </m:r>
                          </m:sub>
                        </m:sSub>
                        <m:r>
                          <a:rPr lang="en-US" i="1">
                            <a:latin typeface="Cambria Math"/>
                          </a:rPr>
                          <m:t>𝜏</m:t>
                        </m:r>
                        <m:sSup>
                          <m:sSupPr>
                            <m:ctrlPr>
                              <a:rPr lang="en-US" i="1">
                                <a:latin typeface="Cambria Math"/>
                              </a:rPr>
                            </m:ctrlPr>
                          </m:sSupPr>
                          <m:e>
                            <m:r>
                              <a:rPr lang="en-US" i="1">
                                <a:latin typeface="Cambria Math"/>
                              </a:rPr>
                              <m:t>𝑒</m:t>
                            </m:r>
                          </m:e>
                          <m:sup>
                            <m:r>
                              <a:rPr lang="en-US" i="1">
                                <a:latin typeface="Cambria Math"/>
                              </a:rPr>
                              <m:t>𝐴</m:t>
                            </m:r>
                            <m:r>
                              <a:rPr lang="en-US" i="1">
                                <a:latin typeface="Cambria Math"/>
                              </a:rPr>
                              <m:t>𝜏</m:t>
                            </m:r>
                          </m:sup>
                        </m:sSup>
                      </m:e>
                    </m:d>
                  </m:oMath>
                </a14:m>
                <a:endParaRPr lang="en-US"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178" t="-457"/>
                </a:stretch>
              </a:blipFill>
            </p:spPr>
            <p:txBody>
              <a:bodyPr/>
              <a:lstStyle/>
              <a:p>
                <a:r>
                  <a:rPr lang="en-US">
                    <a:noFill/>
                  </a:rPr>
                  <a:t> </a:t>
                </a:r>
              </a:p>
            </p:txBody>
          </p:sp>
        </mc:Fallback>
      </mc:AlternateContent>
      <p:sp>
        <p:nvSpPr>
          <p:cNvPr id="8" name="Slide Number Placeholder 7"/>
          <p:cNvSpPr>
            <a:spLocks noGrp="1"/>
          </p:cNvSpPr>
          <p:nvPr>
            <p:ph type="sldNum" sz="quarter" idx="10"/>
          </p:nvPr>
        </p:nvSpPr>
        <p:spPr/>
        <p:txBody>
          <a:bodyPr/>
          <a:lstStyle/>
          <a:p>
            <a:fld id="{43F35AC1-D95C-4312-A741-74417B2B6666}" type="slidenum">
              <a:rPr lang="en-US" smtClean="0"/>
              <a:t>9</a:t>
            </a:fld>
            <a:endParaRPr lang="en-US"/>
          </a:p>
        </p:txBody>
      </p:sp>
      <p:sp>
        <p:nvSpPr>
          <p:cNvPr id="7" name="Rectangle 6"/>
          <p:cNvSpPr/>
          <p:nvPr/>
        </p:nvSpPr>
        <p:spPr>
          <a:xfrm>
            <a:off x="228599" y="6096000"/>
            <a:ext cx="8710891" cy="430887"/>
          </a:xfrm>
          <a:prstGeom prst="rect">
            <a:avLst/>
          </a:prstGeom>
        </p:spPr>
        <p:txBody>
          <a:bodyPr wrap="square">
            <a:spAutoFit/>
          </a:bodyPr>
          <a:lstStyle/>
          <a:p>
            <a:r>
              <a:rPr lang="en-US" sz="1100" dirty="0" err="1"/>
              <a:t>Asl</a:t>
            </a:r>
            <a:r>
              <a:rPr lang="en-US" sz="1100" dirty="0"/>
              <a:t>, F.M., and </a:t>
            </a:r>
            <a:r>
              <a:rPr lang="en-US" sz="1100" dirty="0" err="1"/>
              <a:t>Ulsoy</a:t>
            </a:r>
            <a:r>
              <a:rPr lang="en-US" sz="1100" dirty="0"/>
              <a:t>, A.G., ”Analysis of a System of Linear Delay Differential Equations,” </a:t>
            </a:r>
            <a:r>
              <a:rPr lang="en-US" sz="1100" i="1" dirty="0"/>
              <a:t>ASME J. Dynamic Systems, Measurement and Control</a:t>
            </a:r>
            <a:r>
              <a:rPr lang="en-US" sz="1100" dirty="0"/>
              <a:t>, Vol. 125, No.2, </a:t>
            </a:r>
            <a:r>
              <a:rPr lang="en-US" sz="1100" dirty="0" err="1"/>
              <a:t>pp</a:t>
            </a:r>
            <a:r>
              <a:rPr lang="en-US" sz="1100" dirty="0"/>
              <a:t> 215-223, 2003</a:t>
            </a:r>
          </a:p>
        </p:txBody>
      </p:sp>
      <p:sp>
        <p:nvSpPr>
          <p:cNvPr id="2" name="TextBox 1"/>
          <p:cNvSpPr txBox="1"/>
          <p:nvPr/>
        </p:nvSpPr>
        <p:spPr>
          <a:xfrm>
            <a:off x="7367310" y="5497450"/>
            <a:ext cx="1319490" cy="215444"/>
          </a:xfrm>
          <a:prstGeom prst="rect">
            <a:avLst/>
          </a:prstGeom>
          <a:noFill/>
        </p:spPr>
        <p:txBody>
          <a:bodyPr wrap="square" rtlCol="0">
            <a:spAutoFit/>
          </a:bodyPr>
          <a:lstStyle/>
          <a:p>
            <a:r>
              <a:rPr lang="en-US" sz="800" dirty="0"/>
              <a:t>[Sean Stewart, 2006]</a:t>
            </a:r>
          </a:p>
        </p:txBody>
      </p:sp>
    </p:spTree>
    <p:extLst>
      <p:ext uri="{BB962C8B-B14F-4D97-AF65-F5344CB8AC3E}">
        <p14:creationId xmlns:p14="http://schemas.microsoft.com/office/powerpoint/2010/main" val="3108108234"/>
      </p:ext>
    </p:extLst>
  </p:cSld>
  <p:clrMapOvr>
    <a:masterClrMapping/>
  </p:clrMapOvr>
  <mc:AlternateContent xmlns:mc="http://schemas.openxmlformats.org/markup-compatibility/2006" xmlns:p14="http://schemas.microsoft.com/office/powerpoint/2010/main">
    <mc:Choice Requires="p14">
      <p:transition spd="slow" p14:dur="2000" advTm="1562"/>
    </mc:Choice>
    <mc:Fallback xmlns="">
      <p:transition spd="slow" advTm="1562"/>
    </mc:Fallback>
  </mc:AlternateContent>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Georgia"/>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rebuchet MS" pitchFamily="1"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rebuchet MS" pitchFamily="1" charset="0"/>
            <a:ea typeface="ＭＳ Ｐゴシック" pitchFamily="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Powerpoint-11-16-12</Template>
  <TotalTime>3880</TotalTime>
  <Words>3099</Words>
  <Application>Microsoft Office PowerPoint</Application>
  <PresentationFormat>On-screen Show (4:3)</PresentationFormat>
  <Paragraphs>474</Paragraphs>
  <Slides>31</Slides>
  <Notes>16</Notes>
  <HiddenSlides>0</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Blank Presentation</vt:lpstr>
      <vt:lpstr>Modeling and Analyzing the Effects of Delays - Consensus of Networks of Multi-Agent Systems </vt:lpstr>
      <vt:lpstr>Overview</vt:lpstr>
      <vt:lpstr>Introduction</vt:lpstr>
      <vt:lpstr>Consensus Problem</vt:lpstr>
      <vt:lpstr>Applications</vt:lpstr>
      <vt:lpstr>Objective</vt:lpstr>
      <vt:lpstr>Methods for handling delays</vt:lpstr>
      <vt:lpstr>Modeling Delay</vt:lpstr>
      <vt:lpstr>Lambert W Function</vt:lpstr>
      <vt:lpstr>Analyzing Stability</vt:lpstr>
      <vt:lpstr>Approach</vt:lpstr>
      <vt:lpstr>Effects of Time Delay</vt:lpstr>
      <vt:lpstr>Eigenvalues</vt:lpstr>
      <vt:lpstr>PowerPoint Presentation</vt:lpstr>
      <vt:lpstr>Different Topologies</vt:lpstr>
      <vt:lpstr>Convergence Speed</vt:lpstr>
      <vt:lpstr>Stability Analysis</vt:lpstr>
      <vt:lpstr>Sensitivity Analysis</vt:lpstr>
      <vt:lpstr>Sensitivity Analysis</vt:lpstr>
      <vt:lpstr>Experiment</vt:lpstr>
      <vt:lpstr>Computer Communication</vt:lpstr>
      <vt:lpstr>Simulink </vt:lpstr>
      <vt:lpstr>Experiment Run</vt:lpstr>
      <vt:lpstr>Response</vt:lpstr>
      <vt:lpstr>Responses of other topologies</vt:lpstr>
      <vt:lpstr>Eigenvalues</vt:lpstr>
      <vt:lpstr>Eigenvalues</vt:lpstr>
      <vt:lpstr>Summary</vt:lpstr>
      <vt:lpstr>Future Work</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MEEN407</dc:creator>
  <cp:lastModifiedBy>MEEN407</cp:lastModifiedBy>
  <cp:revision>134</cp:revision>
  <dcterms:created xsi:type="dcterms:W3CDTF">2016-02-28T22:07:25Z</dcterms:created>
  <dcterms:modified xsi:type="dcterms:W3CDTF">2016-04-01T16:12:27Z</dcterms:modified>
</cp:coreProperties>
</file>